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271" r:id="rId3"/>
    <p:sldId id="272" r:id="rId4"/>
    <p:sldId id="269" r:id="rId5"/>
    <p:sldId id="260" r:id="rId6"/>
    <p:sldId id="261" r:id="rId7"/>
    <p:sldId id="262" r:id="rId8"/>
    <p:sldId id="263" r:id="rId9"/>
    <p:sldId id="264" r:id="rId10"/>
    <p:sldId id="265" r:id="rId11"/>
    <p:sldId id="267" r:id="rId12"/>
    <p:sldId id="268" r:id="rId13"/>
    <p:sldId id="270" r:id="rId14"/>
    <p:sldId id="257" r:id="rId15"/>
    <p:sldId id="284" r:id="rId16"/>
    <p:sldId id="280" r:id="rId17"/>
    <p:sldId id="281" r:id="rId18"/>
    <p:sldId id="278" r:id="rId19"/>
    <p:sldId id="285" r:id="rId20"/>
    <p:sldId id="273" r:id="rId21"/>
    <p:sldId id="275" r:id="rId22"/>
    <p:sldId id="274" r:id="rId23"/>
    <p:sldId id="287" r:id="rId24"/>
    <p:sldId id="286" r:id="rId25"/>
    <p:sldId id="289" r:id="rId26"/>
    <p:sldId id="279" r:id="rId27"/>
    <p:sldId id="282" r:id="rId28"/>
    <p:sldId id="283" r:id="rId29"/>
    <p:sldId id="603" r:id="rId30"/>
    <p:sldId id="288"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ен стил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53" autoAdjust="0"/>
    <p:restoredTop sz="94660"/>
  </p:normalViewPr>
  <p:slideViewPr>
    <p:cSldViewPr snapToGrid="0">
      <p:cViewPr varScale="1">
        <p:scale>
          <a:sx n="114" d="100"/>
          <a:sy n="114" d="100"/>
        </p:scale>
        <p:origin x="6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Контейнер за 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7E170-B7BF-47A9-B6CF-5F09E56F38F8}" type="datetimeFigureOut">
              <a:rPr lang="en-US" smtClean="0"/>
              <a:t>10/31/2018</a:t>
            </a:fld>
            <a:endParaRPr lang="en-US"/>
          </a:p>
        </p:txBody>
      </p:sp>
      <p:sp>
        <p:nvSpPr>
          <p:cNvPr id="4" name="Контейнер за изображение на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Контейнер за бележ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bg-BG"/>
              <a:t>Редактиране на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6" name="Контейнер за долния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Контейнер за номер н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EDD4F-AEF2-48AC-B8C9-9E1553EBB9C6}" type="slidenum">
              <a:rPr lang="en-US" smtClean="0"/>
              <a:t>‹#›</a:t>
            </a:fld>
            <a:endParaRPr lang="en-US"/>
          </a:p>
        </p:txBody>
      </p:sp>
    </p:spTree>
    <p:extLst>
      <p:ext uri="{BB962C8B-B14F-4D97-AF65-F5344CB8AC3E}">
        <p14:creationId xmlns:p14="http://schemas.microsoft.com/office/powerpoint/2010/main" val="777656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675EDD4F-AEF2-48AC-B8C9-9E1553EBB9C6}" type="slidenum">
              <a:rPr lang="en-US" smtClean="0"/>
              <a:t>3</a:t>
            </a:fld>
            <a:endParaRPr lang="en-US"/>
          </a:p>
        </p:txBody>
      </p:sp>
    </p:spTree>
    <p:extLst>
      <p:ext uri="{BB962C8B-B14F-4D97-AF65-F5344CB8AC3E}">
        <p14:creationId xmlns:p14="http://schemas.microsoft.com/office/powerpoint/2010/main" val="1489259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10/31/2018</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97171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10/31/2018</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7145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3177" tIns="46589" rIns="93177" bIns="46589" rtlCol="0"/>
          <a:lstStyle/>
          <a:p>
            <a:r>
              <a:rPr lang="en-US" sz="1000" b="1" dirty="0">
                <a:latin typeface="Segoe UI" panose="020B0502040204020203" pitchFamily="34" charset="0"/>
                <a:cs typeface="Segoe UI" panose="020B0502040204020203" pitchFamily="34" charset="0"/>
              </a:rPr>
              <a:t>NEW INSIGHT  (:30)</a:t>
            </a:r>
          </a:p>
          <a:p>
            <a:endParaRPr lang="en-US" sz="1000" b="1" dirty="0">
              <a:latin typeface="Segoe UI" panose="020B0502040204020203" pitchFamily="34" charset="0"/>
              <a:cs typeface="Segoe UI" panose="020B0502040204020203" pitchFamily="34" charset="0"/>
            </a:endParaRPr>
          </a:p>
          <a:p>
            <a:r>
              <a:rPr lang="en-US" sz="1000" b="1" dirty="0">
                <a:latin typeface="Segoe UI" panose="020B0502040204020203" pitchFamily="34" charset="0"/>
                <a:cs typeface="Segoe UI" panose="020B0502040204020203" pitchFamily="34" charset="0"/>
              </a:rPr>
              <a:t>Our new awareness and connectivity are enabling increasingly higher octaves of insight - advanced innovation and analytics – that give us the ability not only to understand, consume and digest what we see, but to distill and formulate new and actionable insights.  Insights we can use with increasingly facility to detect, predict and anticipate events and developments before they become physically manifest.  </a:t>
            </a:r>
          </a:p>
          <a:p>
            <a:endParaRPr lang="en-US" sz="1000" b="1" dirty="0">
              <a:latin typeface="Segoe UI" panose="020B0502040204020203" pitchFamily="34" charset="0"/>
              <a:cs typeface="Segoe UI" panose="020B0502040204020203" pitchFamily="34" charset="0"/>
            </a:endParaRPr>
          </a:p>
          <a:p>
            <a:r>
              <a:rPr lang="en-US" sz="1000" b="1" dirty="0">
                <a:latin typeface="Segoe UI" panose="020B0502040204020203" pitchFamily="34" charset="0"/>
                <a:cs typeface="Segoe UI" panose="020B0502040204020203" pitchFamily="34" charset="0"/>
              </a:rPr>
              <a:t>[Briefly touch upon key audience-relevant samples: ]</a:t>
            </a:r>
          </a:p>
          <a:p>
            <a:endParaRPr lang="en-US" sz="1000" b="1" dirty="0">
              <a:latin typeface="Segoe UI" panose="020B0502040204020203" pitchFamily="34" charset="0"/>
              <a:cs typeface="Segoe UI" panose="020B0502040204020203" pitchFamily="34" charset="0"/>
            </a:endParaRPr>
          </a:p>
          <a:p>
            <a:r>
              <a:rPr lang="en-US" sz="1000" b="1" dirty="0">
                <a:latin typeface="Segoe UI" panose="020B0502040204020203" pitchFamily="34" charset="0"/>
                <a:cs typeface="Segoe UI" panose="020B0502040204020203" pitchFamily="34" charset="0"/>
              </a:rPr>
              <a:t>Database Expansion</a:t>
            </a:r>
          </a:p>
          <a:p>
            <a:r>
              <a:rPr lang="en-US" sz="1000" b="1" dirty="0">
                <a:latin typeface="Segoe UI" panose="020B0502040204020203" pitchFamily="34" charset="0"/>
                <a:cs typeface="Segoe UI" panose="020B0502040204020203" pitchFamily="34" charset="0"/>
              </a:rPr>
              <a:t>Statistical Analysis</a:t>
            </a:r>
          </a:p>
          <a:p>
            <a:r>
              <a:rPr lang="en-US" sz="1000" b="1" dirty="0">
                <a:latin typeface="Segoe UI" panose="020B0502040204020203" pitchFamily="34" charset="0"/>
                <a:cs typeface="Segoe UI" panose="020B0502040204020203" pitchFamily="34" charset="0"/>
              </a:rPr>
              <a:t>Signal Traffic Analysis</a:t>
            </a:r>
          </a:p>
          <a:p>
            <a:r>
              <a:rPr lang="en-US" sz="1000" b="1" dirty="0">
                <a:latin typeface="Segoe UI" panose="020B0502040204020203" pitchFamily="34" charset="0"/>
                <a:cs typeface="Segoe UI" panose="020B0502040204020203" pitchFamily="34" charset="0"/>
              </a:rPr>
              <a:t>Geospatial Mapping</a:t>
            </a:r>
          </a:p>
          <a:p>
            <a:r>
              <a:rPr lang="en-US" sz="1000" b="1" dirty="0">
                <a:latin typeface="Segoe UI" panose="020B0502040204020203" pitchFamily="34" charset="0"/>
                <a:cs typeface="Segoe UI" panose="020B0502040204020203" pitchFamily="34" charset="0"/>
              </a:rPr>
              <a:t>Chronological Mapping</a:t>
            </a:r>
          </a:p>
          <a:p>
            <a:r>
              <a:rPr lang="en-US" sz="1000" b="1" dirty="0">
                <a:latin typeface="Segoe UI" panose="020B0502040204020203" pitchFamily="34" charset="0"/>
                <a:cs typeface="Segoe UI" panose="020B0502040204020203" pitchFamily="34" charset="0"/>
              </a:rPr>
              <a:t>Threat Detection</a:t>
            </a:r>
          </a:p>
          <a:p>
            <a:r>
              <a:rPr lang="en-US" sz="1000" b="1" dirty="0">
                <a:latin typeface="Segoe UI" panose="020B0502040204020203" pitchFamily="34" charset="0"/>
                <a:cs typeface="Segoe UI" panose="020B0502040204020203" pitchFamily="34" charset="0"/>
              </a:rPr>
              <a:t>Trend Analysis</a:t>
            </a:r>
          </a:p>
          <a:p>
            <a:r>
              <a:rPr lang="en-US" sz="1000" b="1" dirty="0">
                <a:latin typeface="Segoe UI" panose="020B0502040204020203" pitchFamily="34" charset="0"/>
                <a:cs typeface="Segoe UI" panose="020B0502040204020203" pitchFamily="34" charset="0"/>
              </a:rPr>
              <a:t>Predictive Modeling</a:t>
            </a:r>
          </a:p>
          <a:p>
            <a:r>
              <a:rPr lang="en-US" sz="1000" b="1" dirty="0">
                <a:latin typeface="Segoe UI" panose="020B0502040204020203" pitchFamily="34" charset="0"/>
                <a:cs typeface="Segoe UI" panose="020B0502040204020203" pitchFamily="34" charset="0"/>
              </a:rPr>
              <a:t>Data Visualization</a:t>
            </a:r>
          </a:p>
          <a:p>
            <a:r>
              <a:rPr lang="en-US" sz="1000" b="1" dirty="0">
                <a:latin typeface="Segoe UI" panose="020B0502040204020203" pitchFamily="34" charset="0"/>
                <a:cs typeface="Segoe UI" panose="020B0502040204020203" pitchFamily="34" charset="0"/>
              </a:rPr>
              <a:t>Voice Recognition</a:t>
            </a:r>
          </a:p>
          <a:p>
            <a:r>
              <a:rPr lang="en-US" sz="1000" b="1" dirty="0">
                <a:latin typeface="Segoe UI" panose="020B0502040204020203" pitchFamily="34" charset="0"/>
                <a:cs typeface="Segoe UI" panose="020B0502040204020203" pitchFamily="34" charset="0"/>
              </a:rPr>
              <a:t>Facial Recognition</a:t>
            </a:r>
          </a:p>
          <a:p>
            <a:r>
              <a:rPr lang="en-US" sz="1000" b="1" dirty="0">
                <a:latin typeface="Segoe UI" panose="020B0502040204020203" pitchFamily="34" charset="0"/>
                <a:cs typeface="Segoe UI" panose="020B0502040204020203" pitchFamily="34" charset="0"/>
              </a:rPr>
              <a:t>Subject/Object Isolation</a:t>
            </a:r>
          </a:p>
          <a:p>
            <a:endParaRPr lang="en-US" sz="1000" b="1" dirty="0">
              <a:latin typeface="Segoe UI" panose="020B0502040204020203" pitchFamily="34" charset="0"/>
              <a:cs typeface="Segoe UI" panose="020B0502040204020203" pitchFamily="34" charset="0"/>
            </a:endParaRPr>
          </a:p>
          <a:p>
            <a:endParaRPr lang="en-US" sz="1000" b="1" dirty="0">
              <a:latin typeface="Segoe UI" panose="020B0502040204020203" pitchFamily="34" charset="0"/>
              <a:cs typeface="Segoe UI" panose="020B0502040204020203" pitchFamily="34" charset="0"/>
            </a:endParaRPr>
          </a:p>
          <a:p>
            <a:endParaRPr lang="en-US" sz="1000" b="1" dirty="0">
              <a:latin typeface="Segoe UI" panose="020B0502040204020203" pitchFamily="34" charset="0"/>
              <a:cs typeface="Segoe UI" panose="020B0502040204020203" pitchFamily="34" charset="0"/>
            </a:endParaRPr>
          </a:p>
          <a:p>
            <a:endParaRPr lang="en-US" sz="1000" b="1" dirty="0">
              <a:latin typeface="Segoe UI" panose="020B0502040204020203" pitchFamily="34" charset="0"/>
              <a:cs typeface="Segoe UI" panose="020B0502040204020203" pitchFamily="34" charset="0"/>
            </a:endParaRPr>
          </a:p>
          <a:p>
            <a:endParaRPr lang="en-US" sz="1000" b="1"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EF299-CDF6-475D-B4D0-6F12F6FC4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875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10/31/2018</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14219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10/31/2018</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125965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pic>
        <p:nvPicPr>
          <p:cNvPr id="7" name="Картина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Картина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62395" y="-1606960"/>
            <a:ext cx="15009668" cy="5943829"/>
          </a:xfrm>
          <a:prstGeom prst="rect">
            <a:avLst/>
          </a:prstGeom>
        </p:spPr>
      </p:pic>
      <p:sp>
        <p:nvSpPr>
          <p:cNvPr id="2" name="Заглавие 1"/>
          <p:cNvSpPr>
            <a:spLocks noGrp="1"/>
          </p:cNvSpPr>
          <p:nvPr>
            <p:ph type="ctrTitle"/>
          </p:nvPr>
        </p:nvSpPr>
        <p:spPr>
          <a:xfrm>
            <a:off x="1529697" y="2539436"/>
            <a:ext cx="9938911" cy="1621507"/>
          </a:xfrm>
        </p:spPr>
        <p:txBody>
          <a:bodyPr vert="horz" anchor="ctr" anchorCtr="0"/>
          <a:lstStyle>
            <a:lvl1pPr algn="l">
              <a:defRPr sz="6000"/>
            </a:lvl1pPr>
          </a:lstStyle>
          <a:p>
            <a:r>
              <a:rPr lang="bg-BG" dirty="0" err="1"/>
              <a:t>Редакт</a:t>
            </a:r>
            <a:r>
              <a:rPr lang="bg-BG" dirty="0"/>
              <a:t>. стил загл. образец</a:t>
            </a:r>
            <a:endParaRPr lang="en-US" dirty="0"/>
          </a:p>
        </p:txBody>
      </p:sp>
      <p:sp>
        <p:nvSpPr>
          <p:cNvPr id="3" name="Подзаглавие 2"/>
          <p:cNvSpPr>
            <a:spLocks noGrp="1"/>
          </p:cNvSpPr>
          <p:nvPr>
            <p:ph type="subTitle" idx="1"/>
          </p:nvPr>
        </p:nvSpPr>
        <p:spPr>
          <a:xfrm>
            <a:off x="1529698" y="4336869"/>
            <a:ext cx="5654874" cy="1217635"/>
          </a:xfrm>
        </p:spPr>
        <p:txBody>
          <a:bodyPr anchor="t" anchorCtr="1"/>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bg-BG" dirty="0"/>
              <a:t>Щракнете, за да редактирате стила на подзаглавието в образеца</a:t>
            </a:r>
            <a:endParaRPr lang="en-US" dirty="0"/>
          </a:p>
        </p:txBody>
      </p:sp>
      <p:pic>
        <p:nvPicPr>
          <p:cNvPr id="12" name="Картина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7765" y="436214"/>
            <a:ext cx="4727709" cy="1843805"/>
          </a:xfrm>
          <a:prstGeom prst="rect">
            <a:avLst/>
          </a:prstGeom>
        </p:spPr>
      </p:pic>
    </p:spTree>
    <p:extLst>
      <p:ext uri="{BB962C8B-B14F-4D97-AF65-F5344CB8AC3E}">
        <p14:creationId xmlns:p14="http://schemas.microsoft.com/office/powerpoint/2010/main" val="412013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Оформление по избор">
    <p:spTree>
      <p:nvGrpSpPr>
        <p:cNvPr id="1" name=""/>
        <p:cNvGrpSpPr/>
        <p:nvPr/>
      </p:nvGrpSpPr>
      <p:grpSpPr>
        <a:xfrm>
          <a:off x="0" y="0"/>
          <a:ext cx="0" cy="0"/>
          <a:chOff x="0" y="0"/>
          <a:chExt cx="0" cy="0"/>
        </a:xfrm>
      </p:grpSpPr>
      <p:sp>
        <p:nvSpPr>
          <p:cNvPr id="12" name="Контейнер за картина 11"/>
          <p:cNvSpPr>
            <a:spLocks noGrp="1"/>
          </p:cNvSpPr>
          <p:nvPr>
            <p:ph type="pic" sz="quarter" idx="13"/>
          </p:nvPr>
        </p:nvSpPr>
        <p:spPr>
          <a:xfrm>
            <a:off x="0" y="0"/>
            <a:ext cx="5616575" cy="6858000"/>
          </a:xfrm>
        </p:spPr>
        <p:txBody>
          <a:bodyPr/>
          <a:lstStyle/>
          <a:p>
            <a:endParaRPr lang="en-US"/>
          </a:p>
        </p:txBody>
      </p:sp>
      <p:sp>
        <p:nvSpPr>
          <p:cNvPr id="2" name="Заглавие 1"/>
          <p:cNvSpPr>
            <a:spLocks noGrp="1"/>
          </p:cNvSpPr>
          <p:nvPr>
            <p:ph type="title"/>
          </p:nvPr>
        </p:nvSpPr>
        <p:spPr>
          <a:xfrm>
            <a:off x="5747656" y="103868"/>
            <a:ext cx="6217921" cy="1325563"/>
          </a:xfrm>
        </p:spPr>
        <p:txBody>
          <a:bodyPr/>
          <a:lstStyle/>
          <a:p>
            <a:r>
              <a:rPr lang="bg-BG" dirty="0" err="1"/>
              <a:t>Редакт</a:t>
            </a:r>
            <a:r>
              <a:rPr lang="bg-BG" dirty="0"/>
              <a:t>. стил загл. образец</a:t>
            </a:r>
            <a:endParaRPr lang="en-US" dirty="0"/>
          </a:p>
        </p:txBody>
      </p:sp>
      <p:sp>
        <p:nvSpPr>
          <p:cNvPr id="3" name="Контейнер за дата 2"/>
          <p:cNvSpPr>
            <a:spLocks noGrp="1"/>
          </p:cNvSpPr>
          <p:nvPr>
            <p:ph type="dt" sz="half" idx="10"/>
          </p:nvPr>
        </p:nvSpPr>
        <p:spPr/>
        <p:txBody>
          <a:bodyPr/>
          <a:lstStyle/>
          <a:p>
            <a:fld id="{D210EC65-D50D-4F46-B0FD-6BA8FD0B26B0}" type="datetime1">
              <a:rPr lang="en-US" smtClean="0"/>
              <a:t>10/31/2018</a:t>
            </a:fld>
            <a:endParaRPr lang="en-US" dirty="0"/>
          </a:p>
        </p:txBody>
      </p:sp>
      <p:sp>
        <p:nvSpPr>
          <p:cNvPr id="4" name="Контейнер за долния колонтитул 3"/>
          <p:cNvSpPr>
            <a:spLocks noGrp="1"/>
          </p:cNvSpPr>
          <p:nvPr>
            <p:ph type="ftr" sz="quarter" idx="11"/>
          </p:nvPr>
        </p:nvSpPr>
        <p:spPr/>
        <p:txBody>
          <a:bodyPr/>
          <a:lstStyle/>
          <a:p>
            <a:endParaRPr lang="en-US" dirty="0"/>
          </a:p>
        </p:txBody>
      </p:sp>
      <p:sp>
        <p:nvSpPr>
          <p:cNvPr id="5" name="Контейнер за номер на слайда 4"/>
          <p:cNvSpPr>
            <a:spLocks noGrp="1"/>
          </p:cNvSpPr>
          <p:nvPr>
            <p:ph type="sldNum" sz="quarter" idx="12"/>
          </p:nvPr>
        </p:nvSpPr>
        <p:spPr/>
        <p:txBody>
          <a:bodyPr/>
          <a:lstStyle/>
          <a:p>
            <a:fld id="{042A725C-C087-4391-BB5F-F304FACECCBF}" type="slidenum">
              <a:rPr lang="en-US" smtClean="0"/>
              <a:t>‹#›</a:t>
            </a:fld>
            <a:endParaRPr lang="en-US" dirty="0"/>
          </a:p>
        </p:txBody>
      </p:sp>
      <p:pic>
        <p:nvPicPr>
          <p:cNvPr id="13" name="Картина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0247" y="4911112"/>
            <a:ext cx="9143244" cy="3620725"/>
          </a:xfrm>
          <a:prstGeom prst="rect">
            <a:avLst/>
          </a:prstGeom>
        </p:spPr>
      </p:pic>
      <p:pic>
        <p:nvPicPr>
          <p:cNvPr id="14" name="Картина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342" y="6010048"/>
            <a:ext cx="2102742" cy="711427"/>
          </a:xfrm>
          <a:prstGeom prst="rect">
            <a:avLst/>
          </a:prstGeom>
        </p:spPr>
      </p:pic>
    </p:spTree>
    <p:extLst>
      <p:ext uri="{BB962C8B-B14F-4D97-AF65-F5344CB8AC3E}">
        <p14:creationId xmlns:p14="http://schemas.microsoft.com/office/powerpoint/2010/main" val="338259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endParaRPr lang="en-US"/>
          </a:p>
        </p:txBody>
      </p:sp>
      <p:sp>
        <p:nvSpPr>
          <p:cNvPr id="3" name="Контейнер за вертикален текст 2"/>
          <p:cNvSpPr>
            <a:spLocks noGrp="1"/>
          </p:cNvSpPr>
          <p:nvPr>
            <p:ph type="body" orient="vert" idx="1"/>
          </p:nvPr>
        </p:nvSpPr>
        <p:spPr/>
        <p:txBody>
          <a:bodyPr vert="eaVert"/>
          <a:lstStyle/>
          <a:p>
            <a:pPr lvl="0"/>
            <a:r>
              <a:rPr lang="bg-BG"/>
              <a:t>Редактиране на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4" name="Контейнер за дата 3"/>
          <p:cNvSpPr>
            <a:spLocks noGrp="1"/>
          </p:cNvSpPr>
          <p:nvPr>
            <p:ph type="dt" sz="half" idx="10"/>
          </p:nvPr>
        </p:nvSpPr>
        <p:spPr/>
        <p:txBody>
          <a:bodyPr/>
          <a:lstStyle/>
          <a:p>
            <a:fld id="{81308F24-193A-477B-81C5-FFD967502732}" type="datetime1">
              <a:rPr lang="en-US" smtClean="0"/>
              <a:t>10/31/2018</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042A725C-C087-4391-BB5F-F304FACECCBF}" type="slidenum">
              <a:rPr lang="en-US" smtClean="0"/>
              <a:t>‹#›</a:t>
            </a:fld>
            <a:endParaRPr lang="en-US"/>
          </a:p>
        </p:txBody>
      </p:sp>
    </p:spTree>
    <p:extLst>
      <p:ext uri="{BB962C8B-B14F-4D97-AF65-F5344CB8AC3E}">
        <p14:creationId xmlns:p14="http://schemas.microsoft.com/office/powerpoint/2010/main" val="3898494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8724899" y="261257"/>
            <a:ext cx="2628900" cy="5577840"/>
          </a:xfrm>
        </p:spPr>
        <p:txBody>
          <a:bodyPr vert="eaVert"/>
          <a:lstStyle/>
          <a:p>
            <a:r>
              <a:rPr lang="bg-BG" dirty="0" err="1"/>
              <a:t>Редакт</a:t>
            </a:r>
            <a:r>
              <a:rPr lang="bg-BG" dirty="0"/>
              <a:t>. стил загл. образец</a:t>
            </a:r>
            <a:endParaRPr lang="en-US" dirty="0"/>
          </a:p>
        </p:txBody>
      </p:sp>
      <p:sp>
        <p:nvSpPr>
          <p:cNvPr id="3" name="Контейнер за вертикален текст 2"/>
          <p:cNvSpPr>
            <a:spLocks noGrp="1"/>
          </p:cNvSpPr>
          <p:nvPr>
            <p:ph type="body" orient="vert" idx="1"/>
          </p:nvPr>
        </p:nvSpPr>
        <p:spPr>
          <a:xfrm>
            <a:off x="838200" y="365125"/>
            <a:ext cx="7734300" cy="5473972"/>
          </a:xfrm>
        </p:spPr>
        <p:txBody>
          <a:bodyPr vert="eaVert"/>
          <a:lstStyle/>
          <a:p>
            <a:pPr lvl="0"/>
            <a:r>
              <a:rPr lang="bg-BG"/>
              <a:t>Редактиране на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4" name="Контейнер за дата 3"/>
          <p:cNvSpPr>
            <a:spLocks noGrp="1"/>
          </p:cNvSpPr>
          <p:nvPr>
            <p:ph type="dt" sz="half" idx="10"/>
          </p:nvPr>
        </p:nvSpPr>
        <p:spPr/>
        <p:txBody>
          <a:bodyPr/>
          <a:lstStyle/>
          <a:p>
            <a:fld id="{1C2103E8-BAA8-4113-8F84-1223AAA2CDBC}" type="datetime1">
              <a:rPr lang="en-US" smtClean="0"/>
              <a:t>10/31/2018</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042A725C-C087-4391-BB5F-F304FACECCBF}" type="slidenum">
              <a:rPr lang="en-US" smtClean="0"/>
              <a:t>‹#›</a:t>
            </a:fld>
            <a:endParaRPr lang="en-US"/>
          </a:p>
        </p:txBody>
      </p:sp>
    </p:spTree>
    <p:extLst>
      <p:ext uri="{BB962C8B-B14F-4D97-AF65-F5344CB8AC3E}">
        <p14:creationId xmlns:p14="http://schemas.microsoft.com/office/powerpoint/2010/main" val="3785258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866340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7"/>
            <a:ext cx="11653522" cy="1694520"/>
          </a:xfrm>
        </p:spPr>
        <p:txBody>
          <a:bodyPr/>
          <a:lstStyle>
            <a:lvl1pPr marL="0" indent="0">
              <a:buNone/>
              <a:defRPr>
                <a:gradFill>
                  <a:gsLst>
                    <a:gs pos="1250">
                      <a:schemeClr val="tx2"/>
                    </a:gs>
                    <a:gs pos="99000">
                      <a:schemeClr val="tx2"/>
                    </a:gs>
                  </a:gsLst>
                  <a:lin ang="5400000" scaled="0"/>
                </a:gradFill>
              </a:defRPr>
            </a:lvl1pPr>
            <a:lvl2pPr marL="0" indent="0">
              <a:buFontTx/>
              <a:buNone/>
              <a:defRPr sz="1705"/>
            </a:lvl2pPr>
            <a:lvl3pPr marL="194735" indent="0">
              <a:buNone/>
              <a:defRPr sz="1705"/>
            </a:lvl3pPr>
            <a:lvl4pPr marL="389467" indent="0">
              <a:buNone/>
              <a:defRPr sz="1534"/>
            </a:lvl4pPr>
            <a:lvl5pPr marL="584202" indent="0">
              <a:buNone/>
              <a:defRPr sz="153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51632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 background conten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0"/>
            <a:ext cx="12192000" cy="6858000"/>
          </a:xfrm>
          <a:blipFill>
            <a:blip r:embed="rId2"/>
            <a:stretch>
              <a:fillRect/>
            </a:stretch>
          </a:blip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 Placeholder 3"/>
          <p:cNvSpPr>
            <a:spLocks noGrp="1"/>
          </p:cNvSpPr>
          <p:nvPr>
            <p:ph type="body" sz="quarter" idx="11"/>
          </p:nvPr>
        </p:nvSpPr>
        <p:spPr>
          <a:xfrm>
            <a:off x="269240" y="1189176"/>
            <a:ext cx="11655840" cy="1931322"/>
          </a:xfrm>
        </p:spPr>
        <p:txBody>
          <a:bodyPr/>
          <a:lstStyle>
            <a:lvl1pPr marL="0" indent="0">
              <a:spcBef>
                <a:spcPts val="1765"/>
              </a:spcBef>
              <a:buNone/>
              <a:defRPr sz="3137">
                <a:solidFill>
                  <a:schemeClr val="bg1"/>
                </a:solidFill>
              </a:defRPr>
            </a:lvl1pPr>
            <a:lvl2pPr marL="28012" indent="0">
              <a:spcBef>
                <a:spcPts val="588"/>
              </a:spcBef>
              <a:buNone/>
              <a:defRPr sz="1961">
                <a:solidFill>
                  <a:schemeClr val="bg1"/>
                </a:solidFill>
              </a:defRPr>
            </a:lvl2pPr>
            <a:lvl3pPr marL="219428" indent="0">
              <a:buNone/>
              <a:defRPr sz="1961">
                <a:solidFill>
                  <a:schemeClr val="bg1"/>
                </a:solidFill>
              </a:defRPr>
            </a:lvl3pPr>
            <a:lvl4pPr marL="466868" indent="0">
              <a:buNone/>
              <a:defRPr sz="1765">
                <a:solidFill>
                  <a:schemeClr val="bg1"/>
                </a:solidFill>
              </a:defRPr>
            </a:lvl4pPr>
            <a:lvl5pPr marL="725201" indent="0">
              <a:buNone/>
              <a:defRPr sz="176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47534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86850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dirty="0" err="1"/>
              <a:t>Редакт</a:t>
            </a:r>
            <a:r>
              <a:rPr lang="bg-BG" dirty="0"/>
              <a:t>. стил загл. образец</a:t>
            </a:r>
            <a:endParaRPr lang="en-US" dirty="0"/>
          </a:p>
        </p:txBody>
      </p:sp>
      <p:sp>
        <p:nvSpPr>
          <p:cNvPr id="3" name="Контейнер за съдържание 2"/>
          <p:cNvSpPr>
            <a:spLocks noGrp="1"/>
          </p:cNvSpPr>
          <p:nvPr>
            <p:ph idx="1"/>
          </p:nvPr>
        </p:nvSpPr>
        <p:spPr/>
        <p:txBody>
          <a:bodyPr/>
          <a:lstStyle/>
          <a:p>
            <a:pPr lvl="0"/>
            <a:r>
              <a:rPr lang="bg-BG" dirty="0"/>
              <a:t>Редактиране на стиловете на текста в образеца</a:t>
            </a:r>
          </a:p>
          <a:p>
            <a:pPr lvl="1"/>
            <a:r>
              <a:rPr lang="bg-BG" dirty="0"/>
              <a:t>Второ ниво</a:t>
            </a:r>
          </a:p>
          <a:p>
            <a:pPr lvl="2"/>
            <a:r>
              <a:rPr lang="bg-BG" dirty="0"/>
              <a:t>Трето ниво</a:t>
            </a:r>
          </a:p>
          <a:p>
            <a:pPr lvl="3"/>
            <a:r>
              <a:rPr lang="bg-BG" dirty="0"/>
              <a:t>Четвърто ниво</a:t>
            </a:r>
          </a:p>
          <a:p>
            <a:pPr lvl="4"/>
            <a:r>
              <a:rPr lang="bg-BG" dirty="0"/>
              <a:t>Пето ниво</a:t>
            </a:r>
            <a:endParaRPr lang="en-US" dirty="0"/>
          </a:p>
        </p:txBody>
      </p:sp>
      <p:sp>
        <p:nvSpPr>
          <p:cNvPr id="4" name="Контейнер за дата 3"/>
          <p:cNvSpPr>
            <a:spLocks noGrp="1"/>
          </p:cNvSpPr>
          <p:nvPr>
            <p:ph type="dt" sz="half" idx="10"/>
          </p:nvPr>
        </p:nvSpPr>
        <p:spPr/>
        <p:txBody>
          <a:bodyPr/>
          <a:lstStyle/>
          <a:p>
            <a:fld id="{3BDACDAF-05A6-4F47-887A-E4912F7A0553}" type="datetime1">
              <a:rPr lang="en-US" smtClean="0"/>
              <a:t>10/31/2018</a:t>
            </a:fld>
            <a:endParaRPr lang="en-US"/>
          </a:p>
        </p:txBody>
      </p:sp>
      <p:sp>
        <p:nvSpPr>
          <p:cNvPr id="5" name="Контейнер за долния колонтитул 4"/>
          <p:cNvSpPr>
            <a:spLocks noGrp="1"/>
          </p:cNvSpPr>
          <p:nvPr>
            <p:ph type="ftr" sz="quarter" idx="11"/>
          </p:nvPr>
        </p:nvSpPr>
        <p:spPr>
          <a:xfrm>
            <a:off x="3775353" y="6147660"/>
            <a:ext cx="5856981" cy="365125"/>
          </a:xfrm>
        </p:spPr>
        <p:txBody>
          <a:bodyPr/>
          <a:lstStyle/>
          <a:p>
            <a:endParaRPr lang="en-US" dirty="0"/>
          </a:p>
        </p:txBody>
      </p:sp>
      <p:sp>
        <p:nvSpPr>
          <p:cNvPr id="6" name="Контейнер за номер на слайда 5"/>
          <p:cNvSpPr>
            <a:spLocks noGrp="1"/>
          </p:cNvSpPr>
          <p:nvPr>
            <p:ph type="sldNum" sz="quarter" idx="12"/>
          </p:nvPr>
        </p:nvSpPr>
        <p:spPr/>
        <p:txBody>
          <a:bodyPr/>
          <a:lstStyle/>
          <a:p>
            <a:fld id="{042A725C-C087-4391-BB5F-F304FACECCBF}" type="slidenum">
              <a:rPr lang="en-US" smtClean="0"/>
              <a:t>‹#›</a:t>
            </a:fld>
            <a:endParaRPr lang="en-US"/>
          </a:p>
        </p:txBody>
      </p:sp>
    </p:spTree>
    <p:extLst>
      <p:ext uri="{BB962C8B-B14F-4D97-AF65-F5344CB8AC3E}">
        <p14:creationId xmlns:p14="http://schemas.microsoft.com/office/powerpoint/2010/main" val="161879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на секц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7017" y="457201"/>
            <a:ext cx="10978927" cy="2129246"/>
          </a:xfrm>
        </p:spPr>
        <p:txBody>
          <a:bodyPr anchor="b" anchorCtr="0"/>
          <a:lstStyle>
            <a:lvl1pPr>
              <a:defRPr sz="6000"/>
            </a:lvl1pPr>
          </a:lstStyle>
          <a:p>
            <a:r>
              <a:rPr lang="bg-BG" dirty="0" err="1"/>
              <a:t>Редакт</a:t>
            </a:r>
            <a:r>
              <a:rPr lang="bg-BG" dirty="0"/>
              <a:t>. стил загл. образец</a:t>
            </a:r>
            <a:endParaRPr lang="en-US" dirty="0"/>
          </a:p>
        </p:txBody>
      </p:sp>
      <p:sp>
        <p:nvSpPr>
          <p:cNvPr id="3" name="Текстов контейнер 2"/>
          <p:cNvSpPr>
            <a:spLocks noGrp="1"/>
          </p:cNvSpPr>
          <p:nvPr>
            <p:ph type="body" idx="1"/>
          </p:nvPr>
        </p:nvSpPr>
        <p:spPr>
          <a:xfrm>
            <a:off x="627017" y="2782389"/>
            <a:ext cx="10978927" cy="1688963"/>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bg-BG" dirty="0"/>
              <a:t>Редактиране на стиловете на текста в образеца</a:t>
            </a:r>
          </a:p>
        </p:txBody>
      </p:sp>
      <p:sp>
        <p:nvSpPr>
          <p:cNvPr id="4" name="Контейнер за дата 3"/>
          <p:cNvSpPr>
            <a:spLocks noGrp="1"/>
          </p:cNvSpPr>
          <p:nvPr>
            <p:ph type="dt" sz="half" idx="10"/>
          </p:nvPr>
        </p:nvSpPr>
        <p:spPr/>
        <p:txBody>
          <a:bodyPr/>
          <a:lstStyle/>
          <a:p>
            <a:fld id="{A806C95B-4765-4F7F-A681-17A9F331EF6B}" type="datetime1">
              <a:rPr lang="en-US" smtClean="0"/>
              <a:t>10/31/2018</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042A725C-C087-4391-BB5F-F304FACECCBF}" type="slidenum">
              <a:rPr lang="en-US" smtClean="0"/>
              <a:t>‹#›</a:t>
            </a:fld>
            <a:endParaRPr lang="en-US"/>
          </a:p>
        </p:txBody>
      </p:sp>
    </p:spTree>
    <p:extLst>
      <p:ext uri="{BB962C8B-B14F-4D97-AF65-F5344CB8AC3E}">
        <p14:creationId xmlns:p14="http://schemas.microsoft.com/office/powerpoint/2010/main" val="580449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a:ln>
            <a:noFill/>
          </a:ln>
        </p:spPr>
        <p:txBody>
          <a:bodyPr/>
          <a:lstStyle/>
          <a:p>
            <a:r>
              <a:rPr lang="bg-BG"/>
              <a:t>Редакт. стил загл. образец</a:t>
            </a:r>
            <a:endParaRPr lang="en-US"/>
          </a:p>
        </p:txBody>
      </p:sp>
      <p:sp>
        <p:nvSpPr>
          <p:cNvPr id="3" name="Контейнер за съдържание 2"/>
          <p:cNvSpPr>
            <a:spLocks noGrp="1"/>
          </p:cNvSpPr>
          <p:nvPr>
            <p:ph sz="half" idx="1"/>
          </p:nvPr>
        </p:nvSpPr>
        <p:spPr>
          <a:xfrm>
            <a:off x="593342" y="1825625"/>
            <a:ext cx="5219629" cy="3987346"/>
          </a:xfrm>
        </p:spPr>
        <p:txBody>
          <a:bodyPr/>
          <a:lstStyle/>
          <a:p>
            <a:pPr lvl="0"/>
            <a:r>
              <a:rPr lang="bg-BG"/>
              <a:t>Редактиране на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4" name="Контейнер за съдържание 3"/>
          <p:cNvSpPr>
            <a:spLocks noGrp="1"/>
          </p:cNvSpPr>
          <p:nvPr>
            <p:ph sz="half" idx="2"/>
          </p:nvPr>
        </p:nvSpPr>
        <p:spPr>
          <a:xfrm>
            <a:off x="6113416" y="1825625"/>
            <a:ext cx="5486399" cy="3987346"/>
          </a:xfrm>
        </p:spPr>
        <p:txBody>
          <a:bodyPr/>
          <a:lstStyle/>
          <a:p>
            <a:pPr lvl="0"/>
            <a:r>
              <a:rPr lang="bg-BG"/>
              <a:t>Редактиране на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5" name="Контейнер за дата 4"/>
          <p:cNvSpPr>
            <a:spLocks noGrp="1"/>
          </p:cNvSpPr>
          <p:nvPr>
            <p:ph type="dt" sz="half" idx="10"/>
          </p:nvPr>
        </p:nvSpPr>
        <p:spPr/>
        <p:txBody>
          <a:bodyPr/>
          <a:lstStyle/>
          <a:p>
            <a:fld id="{F9A26245-009C-4A3C-96FF-4E5BA98A5B98}" type="datetime1">
              <a:rPr lang="en-US" smtClean="0"/>
              <a:t>10/31/2018</a:t>
            </a:fld>
            <a:endParaRPr lang="en-US"/>
          </a:p>
        </p:txBody>
      </p:sp>
      <p:sp>
        <p:nvSpPr>
          <p:cNvPr id="6" name="Контейнер за долния колонтитул 5"/>
          <p:cNvSpPr>
            <a:spLocks noGrp="1"/>
          </p:cNvSpPr>
          <p:nvPr>
            <p:ph type="ftr" sz="quarter" idx="11"/>
          </p:nvPr>
        </p:nvSpPr>
        <p:spPr/>
        <p:txBody>
          <a:bodyPr/>
          <a:lstStyle/>
          <a:p>
            <a:endParaRPr lang="en-US"/>
          </a:p>
        </p:txBody>
      </p:sp>
      <p:sp>
        <p:nvSpPr>
          <p:cNvPr id="7" name="Контейнер за номер на слайда 6"/>
          <p:cNvSpPr>
            <a:spLocks noGrp="1"/>
          </p:cNvSpPr>
          <p:nvPr>
            <p:ph type="sldNum" sz="quarter" idx="12"/>
          </p:nvPr>
        </p:nvSpPr>
        <p:spPr/>
        <p:txBody>
          <a:bodyPr/>
          <a:lstStyle/>
          <a:p>
            <a:fld id="{042A725C-C087-4391-BB5F-F304FACECCBF}" type="slidenum">
              <a:rPr lang="en-US" smtClean="0"/>
              <a:t>‹#›</a:t>
            </a:fld>
            <a:endParaRPr lang="en-US"/>
          </a:p>
        </p:txBody>
      </p:sp>
    </p:spTree>
    <p:extLst>
      <p:ext uri="{BB962C8B-B14F-4D97-AF65-F5344CB8AC3E}">
        <p14:creationId xmlns:p14="http://schemas.microsoft.com/office/powerpoint/2010/main" val="284888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a:xfrm>
            <a:off x="839788" y="365125"/>
            <a:ext cx="10515600" cy="1325563"/>
          </a:xfrm>
        </p:spPr>
        <p:txBody>
          <a:bodyPr/>
          <a:lstStyle/>
          <a:p>
            <a:r>
              <a:rPr lang="bg-BG"/>
              <a:t>Редакт. стил загл. образец</a:t>
            </a:r>
            <a:endParaRPr lang="en-US"/>
          </a:p>
        </p:txBody>
      </p:sp>
      <p:sp>
        <p:nvSpPr>
          <p:cNvPr id="3" name="Текстов контейнер 2"/>
          <p:cNvSpPr>
            <a:spLocks noGrp="1"/>
          </p:cNvSpPr>
          <p:nvPr>
            <p:ph type="body" idx="1"/>
          </p:nvPr>
        </p:nvSpPr>
        <p:spPr>
          <a:xfrm>
            <a:off x="839788" y="1514476"/>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dirty="0"/>
              <a:t>Редактиране на стиловете на текста в образеца</a:t>
            </a:r>
          </a:p>
        </p:txBody>
      </p:sp>
      <p:sp>
        <p:nvSpPr>
          <p:cNvPr id="4" name="Контейнер за съдържание 3"/>
          <p:cNvSpPr>
            <a:spLocks noGrp="1"/>
          </p:cNvSpPr>
          <p:nvPr>
            <p:ph sz="half" idx="2"/>
          </p:nvPr>
        </p:nvSpPr>
        <p:spPr>
          <a:xfrm>
            <a:off x="839788" y="2505075"/>
            <a:ext cx="5157787" cy="3320959"/>
          </a:xfrm>
        </p:spPr>
        <p:txBody>
          <a:bodyPr/>
          <a:lstStyle/>
          <a:p>
            <a:pPr lvl="0"/>
            <a:r>
              <a:rPr lang="bg-BG" dirty="0"/>
              <a:t>Редактиране на стиловете на текста в образеца</a:t>
            </a:r>
          </a:p>
          <a:p>
            <a:pPr lvl="1"/>
            <a:r>
              <a:rPr lang="bg-BG" dirty="0"/>
              <a:t>Второ ниво</a:t>
            </a:r>
          </a:p>
          <a:p>
            <a:pPr lvl="2"/>
            <a:r>
              <a:rPr lang="bg-BG" dirty="0"/>
              <a:t>Трето ниво</a:t>
            </a:r>
          </a:p>
          <a:p>
            <a:pPr lvl="3"/>
            <a:r>
              <a:rPr lang="bg-BG" dirty="0"/>
              <a:t>Четвърто ниво</a:t>
            </a:r>
          </a:p>
          <a:p>
            <a:pPr lvl="4"/>
            <a:r>
              <a:rPr lang="bg-BG" dirty="0"/>
              <a:t>Пето ниво</a:t>
            </a:r>
            <a:endParaRPr lang="en-US" dirty="0"/>
          </a:p>
        </p:txBody>
      </p:sp>
      <p:sp>
        <p:nvSpPr>
          <p:cNvPr id="5" name="Текстов контейнер 4"/>
          <p:cNvSpPr>
            <a:spLocks noGrp="1"/>
          </p:cNvSpPr>
          <p:nvPr>
            <p:ph type="body" sz="quarter" idx="3"/>
          </p:nvPr>
        </p:nvSpPr>
        <p:spPr>
          <a:xfrm>
            <a:off x="6172200" y="1514476"/>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dirty="0"/>
              <a:t>Редактиране на стиловете на текста в образеца</a:t>
            </a:r>
          </a:p>
        </p:txBody>
      </p:sp>
      <p:sp>
        <p:nvSpPr>
          <p:cNvPr id="6" name="Контейнер за съдържание 5"/>
          <p:cNvSpPr>
            <a:spLocks noGrp="1"/>
          </p:cNvSpPr>
          <p:nvPr>
            <p:ph sz="quarter" idx="4"/>
          </p:nvPr>
        </p:nvSpPr>
        <p:spPr>
          <a:xfrm>
            <a:off x="6172200" y="2505075"/>
            <a:ext cx="5183188" cy="3320959"/>
          </a:xfrm>
        </p:spPr>
        <p:txBody>
          <a:bodyPr/>
          <a:lstStyle/>
          <a:p>
            <a:pPr lvl="0"/>
            <a:r>
              <a:rPr lang="bg-BG"/>
              <a:t>Редактиране на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7" name="Контейнер за дата 6"/>
          <p:cNvSpPr>
            <a:spLocks noGrp="1"/>
          </p:cNvSpPr>
          <p:nvPr>
            <p:ph type="dt" sz="half" idx="10"/>
          </p:nvPr>
        </p:nvSpPr>
        <p:spPr/>
        <p:txBody>
          <a:bodyPr/>
          <a:lstStyle/>
          <a:p>
            <a:fld id="{330860EE-C9B2-4872-B857-DE2D0371FB57}" type="datetime1">
              <a:rPr lang="en-US" smtClean="0"/>
              <a:t>10/31/2018</a:t>
            </a:fld>
            <a:endParaRPr lang="en-US"/>
          </a:p>
        </p:txBody>
      </p:sp>
      <p:sp>
        <p:nvSpPr>
          <p:cNvPr id="8" name="Контейнер за долния колонтитул 7"/>
          <p:cNvSpPr>
            <a:spLocks noGrp="1"/>
          </p:cNvSpPr>
          <p:nvPr>
            <p:ph type="ftr" sz="quarter" idx="11"/>
          </p:nvPr>
        </p:nvSpPr>
        <p:spPr/>
        <p:txBody>
          <a:bodyPr/>
          <a:lstStyle/>
          <a:p>
            <a:endParaRPr lang="en-US"/>
          </a:p>
        </p:txBody>
      </p:sp>
      <p:sp>
        <p:nvSpPr>
          <p:cNvPr id="9" name="Контейнер за номер на слайда 8"/>
          <p:cNvSpPr>
            <a:spLocks noGrp="1"/>
          </p:cNvSpPr>
          <p:nvPr>
            <p:ph type="sldNum" sz="quarter" idx="12"/>
          </p:nvPr>
        </p:nvSpPr>
        <p:spPr/>
        <p:txBody>
          <a:bodyPr/>
          <a:lstStyle/>
          <a:p>
            <a:fld id="{042A725C-C087-4391-BB5F-F304FACECCBF}" type="slidenum">
              <a:rPr lang="en-US" smtClean="0"/>
              <a:t>‹#›</a:t>
            </a:fld>
            <a:endParaRPr lang="en-US"/>
          </a:p>
        </p:txBody>
      </p:sp>
    </p:spTree>
    <p:extLst>
      <p:ext uri="{BB962C8B-B14F-4D97-AF65-F5344CB8AC3E}">
        <p14:creationId xmlns:p14="http://schemas.microsoft.com/office/powerpoint/2010/main" val="347271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endParaRPr lang="en-US"/>
          </a:p>
        </p:txBody>
      </p:sp>
      <p:sp>
        <p:nvSpPr>
          <p:cNvPr id="3" name="Контейнер за дата 2"/>
          <p:cNvSpPr>
            <a:spLocks noGrp="1"/>
          </p:cNvSpPr>
          <p:nvPr>
            <p:ph type="dt" sz="half" idx="10"/>
          </p:nvPr>
        </p:nvSpPr>
        <p:spPr/>
        <p:txBody>
          <a:bodyPr/>
          <a:lstStyle/>
          <a:p>
            <a:fld id="{49443DB2-DDCD-45A0-99C4-B327958F754A}" type="datetime1">
              <a:rPr lang="en-US" smtClean="0"/>
              <a:t>10/31/2018</a:t>
            </a:fld>
            <a:endParaRPr lang="en-US"/>
          </a:p>
        </p:txBody>
      </p:sp>
      <p:sp>
        <p:nvSpPr>
          <p:cNvPr id="4" name="Контейнер за долния колонтитул 3"/>
          <p:cNvSpPr>
            <a:spLocks noGrp="1"/>
          </p:cNvSpPr>
          <p:nvPr>
            <p:ph type="ftr" sz="quarter" idx="11"/>
          </p:nvPr>
        </p:nvSpPr>
        <p:spPr/>
        <p:txBody>
          <a:bodyPr/>
          <a:lstStyle/>
          <a:p>
            <a:endParaRPr lang="en-US"/>
          </a:p>
        </p:txBody>
      </p:sp>
      <p:sp>
        <p:nvSpPr>
          <p:cNvPr id="5" name="Контейнер за номер на слайда 4"/>
          <p:cNvSpPr>
            <a:spLocks noGrp="1"/>
          </p:cNvSpPr>
          <p:nvPr>
            <p:ph type="sldNum" sz="quarter" idx="12"/>
          </p:nvPr>
        </p:nvSpPr>
        <p:spPr/>
        <p:txBody>
          <a:bodyPr/>
          <a:lstStyle/>
          <a:p>
            <a:fld id="{042A725C-C087-4391-BB5F-F304FACECCBF}" type="slidenum">
              <a:rPr lang="en-US" smtClean="0"/>
              <a:t>‹#›</a:t>
            </a:fld>
            <a:endParaRPr lang="en-US"/>
          </a:p>
        </p:txBody>
      </p:sp>
    </p:spTree>
    <p:extLst>
      <p:ext uri="{BB962C8B-B14F-4D97-AF65-F5344CB8AC3E}">
        <p14:creationId xmlns:p14="http://schemas.microsoft.com/office/powerpoint/2010/main" val="933745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Празен">
    <p:spTree>
      <p:nvGrpSpPr>
        <p:cNvPr id="1" name=""/>
        <p:cNvGrpSpPr/>
        <p:nvPr/>
      </p:nvGrpSpPr>
      <p:grpSpPr>
        <a:xfrm>
          <a:off x="0" y="0"/>
          <a:ext cx="0" cy="0"/>
          <a:chOff x="0" y="0"/>
          <a:chExt cx="0" cy="0"/>
        </a:xfrm>
      </p:grpSpPr>
      <p:sp>
        <p:nvSpPr>
          <p:cNvPr id="2" name="Контейнер за дата 1"/>
          <p:cNvSpPr>
            <a:spLocks noGrp="1"/>
          </p:cNvSpPr>
          <p:nvPr>
            <p:ph type="dt" sz="half" idx="10"/>
          </p:nvPr>
        </p:nvSpPr>
        <p:spPr/>
        <p:txBody>
          <a:bodyPr/>
          <a:lstStyle/>
          <a:p>
            <a:fld id="{7C36F8D6-B4E9-4B82-A3F0-8738343257D8}" type="datetime1">
              <a:rPr lang="en-US" smtClean="0"/>
              <a:t>10/31/2018</a:t>
            </a:fld>
            <a:endParaRPr lang="en-US"/>
          </a:p>
        </p:txBody>
      </p:sp>
      <p:sp>
        <p:nvSpPr>
          <p:cNvPr id="3" name="Контейнер за долния колонтитул 2"/>
          <p:cNvSpPr>
            <a:spLocks noGrp="1"/>
          </p:cNvSpPr>
          <p:nvPr>
            <p:ph type="ftr" sz="quarter" idx="11"/>
          </p:nvPr>
        </p:nvSpPr>
        <p:spPr/>
        <p:txBody>
          <a:bodyPr/>
          <a:lstStyle/>
          <a:p>
            <a:endParaRPr lang="en-US"/>
          </a:p>
        </p:txBody>
      </p:sp>
      <p:sp>
        <p:nvSpPr>
          <p:cNvPr id="4" name="Контейнер за номер на слайда 3"/>
          <p:cNvSpPr>
            <a:spLocks noGrp="1"/>
          </p:cNvSpPr>
          <p:nvPr>
            <p:ph type="sldNum" sz="quarter" idx="12"/>
          </p:nvPr>
        </p:nvSpPr>
        <p:spPr/>
        <p:txBody>
          <a:bodyPr/>
          <a:lstStyle/>
          <a:p>
            <a:fld id="{042A725C-C087-4391-BB5F-F304FACECCBF}" type="slidenum">
              <a:rPr lang="en-US" smtClean="0"/>
              <a:t>‹#›</a:t>
            </a:fld>
            <a:endParaRPr lang="en-US"/>
          </a:p>
        </p:txBody>
      </p:sp>
    </p:spTree>
    <p:extLst>
      <p:ext uri="{BB962C8B-B14F-4D97-AF65-F5344CB8AC3E}">
        <p14:creationId xmlns:p14="http://schemas.microsoft.com/office/powerpoint/2010/main" val="10560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839788" y="561702"/>
            <a:ext cx="4947058" cy="1156063"/>
          </a:xfrm>
        </p:spPr>
        <p:txBody>
          <a:bodyPr anchor="b"/>
          <a:lstStyle>
            <a:lvl1pPr>
              <a:defRPr sz="3200"/>
            </a:lvl1pPr>
          </a:lstStyle>
          <a:p>
            <a:r>
              <a:rPr lang="bg-BG" dirty="0" err="1"/>
              <a:t>Редакт</a:t>
            </a:r>
            <a:r>
              <a:rPr lang="bg-BG" dirty="0"/>
              <a:t>. стил загл. образец</a:t>
            </a:r>
            <a:endParaRPr lang="en-US" dirty="0"/>
          </a:p>
        </p:txBody>
      </p:sp>
      <p:sp>
        <p:nvSpPr>
          <p:cNvPr id="3" name="Контейнер за съдържание 2"/>
          <p:cNvSpPr>
            <a:spLocks noGrp="1"/>
          </p:cNvSpPr>
          <p:nvPr>
            <p:ph idx="1"/>
          </p:nvPr>
        </p:nvSpPr>
        <p:spPr>
          <a:xfrm>
            <a:off x="5969726" y="457201"/>
            <a:ext cx="538566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a:t>Редактиране на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endParaRPr lang="en-US"/>
          </a:p>
        </p:txBody>
      </p:sp>
      <p:sp>
        <p:nvSpPr>
          <p:cNvPr id="4" name="Текстов контейнер 3"/>
          <p:cNvSpPr>
            <a:spLocks noGrp="1"/>
          </p:cNvSpPr>
          <p:nvPr>
            <p:ph type="body" sz="half" idx="2"/>
          </p:nvPr>
        </p:nvSpPr>
        <p:spPr>
          <a:xfrm>
            <a:off x="839788" y="2181496"/>
            <a:ext cx="4947058" cy="3687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dirty="0"/>
              <a:t>Редактиране на стиловете на текста в образеца</a:t>
            </a:r>
          </a:p>
        </p:txBody>
      </p:sp>
      <p:sp>
        <p:nvSpPr>
          <p:cNvPr id="5" name="Контейнер за дата 4"/>
          <p:cNvSpPr>
            <a:spLocks noGrp="1"/>
          </p:cNvSpPr>
          <p:nvPr>
            <p:ph type="dt" sz="half" idx="10"/>
          </p:nvPr>
        </p:nvSpPr>
        <p:spPr/>
        <p:txBody>
          <a:bodyPr/>
          <a:lstStyle/>
          <a:p>
            <a:fld id="{847DC26D-3BC7-41FD-BC6B-998B1502377D}" type="datetime1">
              <a:rPr lang="en-US" smtClean="0"/>
              <a:t>10/31/2018</a:t>
            </a:fld>
            <a:endParaRPr lang="en-US"/>
          </a:p>
        </p:txBody>
      </p:sp>
      <p:sp>
        <p:nvSpPr>
          <p:cNvPr id="6" name="Контейнер за долния колонтитул 5"/>
          <p:cNvSpPr>
            <a:spLocks noGrp="1"/>
          </p:cNvSpPr>
          <p:nvPr>
            <p:ph type="ftr" sz="quarter" idx="11"/>
          </p:nvPr>
        </p:nvSpPr>
        <p:spPr/>
        <p:txBody>
          <a:bodyPr/>
          <a:lstStyle/>
          <a:p>
            <a:endParaRPr lang="en-US"/>
          </a:p>
        </p:txBody>
      </p:sp>
      <p:sp>
        <p:nvSpPr>
          <p:cNvPr id="7" name="Контейнер за номер на слайда 6"/>
          <p:cNvSpPr>
            <a:spLocks noGrp="1"/>
          </p:cNvSpPr>
          <p:nvPr>
            <p:ph type="sldNum" sz="quarter" idx="12"/>
          </p:nvPr>
        </p:nvSpPr>
        <p:spPr/>
        <p:txBody>
          <a:bodyPr/>
          <a:lstStyle/>
          <a:p>
            <a:fld id="{042A725C-C087-4391-BB5F-F304FACECCBF}" type="slidenum">
              <a:rPr lang="en-US" smtClean="0"/>
              <a:t>‹#›</a:t>
            </a:fld>
            <a:endParaRPr lang="en-US" dirty="0"/>
          </a:p>
        </p:txBody>
      </p:sp>
    </p:spTree>
    <p:extLst>
      <p:ext uri="{BB962C8B-B14F-4D97-AF65-F5344CB8AC3E}">
        <p14:creationId xmlns:p14="http://schemas.microsoft.com/office/powerpoint/2010/main" val="2957322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839788" y="457200"/>
            <a:ext cx="4698863" cy="1600200"/>
          </a:xfrm>
        </p:spPr>
        <p:txBody>
          <a:bodyPr anchor="t" anchorCtr="0"/>
          <a:lstStyle>
            <a:lvl1pPr>
              <a:defRPr sz="3200"/>
            </a:lvl1pPr>
          </a:lstStyle>
          <a:p>
            <a:r>
              <a:rPr lang="bg-BG" dirty="0" err="1"/>
              <a:t>Редакт</a:t>
            </a:r>
            <a:r>
              <a:rPr lang="bg-BG" dirty="0"/>
              <a:t>. стил загл. образец</a:t>
            </a:r>
            <a:endParaRPr lang="en-US" dirty="0"/>
          </a:p>
        </p:txBody>
      </p:sp>
      <p:sp>
        <p:nvSpPr>
          <p:cNvPr id="3" name="Контейнер за картина 2"/>
          <p:cNvSpPr>
            <a:spLocks noGrp="1"/>
          </p:cNvSpPr>
          <p:nvPr>
            <p:ph type="pic" idx="1"/>
          </p:nvPr>
        </p:nvSpPr>
        <p:spPr>
          <a:xfrm>
            <a:off x="5969726" y="457200"/>
            <a:ext cx="5636218" cy="5411787"/>
          </a:xfrm>
          <a:prstGeom prst="roundRect">
            <a:avLst>
              <a:gd name="adj" fmla="val 4874"/>
            </a:avLst>
          </a:prstGeom>
          <a:noFill/>
          <a:ln w="25400">
            <a:solidFill>
              <a:schemeClr val="bg1">
                <a:lumMod val="85000"/>
              </a:schemeClr>
            </a:solidFill>
          </a:ln>
        </p:spPr>
        <p:style>
          <a:lnRef idx="2">
            <a:schemeClr val="dk1"/>
          </a:lnRef>
          <a:fillRef idx="1">
            <a:schemeClr val="lt1"/>
          </a:fillRef>
          <a:effectRef idx="0">
            <a:schemeClr val="dk1"/>
          </a:effectRef>
          <a:fontRef idx="none"/>
        </p:style>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Текстов контейнер 3"/>
          <p:cNvSpPr>
            <a:spLocks noGrp="1"/>
          </p:cNvSpPr>
          <p:nvPr>
            <p:ph type="body" sz="half" idx="2"/>
          </p:nvPr>
        </p:nvSpPr>
        <p:spPr>
          <a:xfrm>
            <a:off x="839788" y="2286000"/>
            <a:ext cx="4698863" cy="3582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bg-BG" dirty="0"/>
              <a:t>Редактиране на стиловете на текста в образеца</a:t>
            </a:r>
          </a:p>
        </p:txBody>
      </p:sp>
      <p:sp>
        <p:nvSpPr>
          <p:cNvPr id="5" name="Контейнер за дата 4"/>
          <p:cNvSpPr>
            <a:spLocks noGrp="1"/>
          </p:cNvSpPr>
          <p:nvPr>
            <p:ph type="dt" sz="half" idx="10"/>
          </p:nvPr>
        </p:nvSpPr>
        <p:spPr/>
        <p:txBody>
          <a:bodyPr/>
          <a:lstStyle/>
          <a:p>
            <a:fld id="{A95C8BFB-1874-490A-85C8-30BF6337C564}" type="datetime1">
              <a:rPr lang="en-US" smtClean="0"/>
              <a:t>10/31/2018</a:t>
            </a:fld>
            <a:endParaRPr lang="en-US"/>
          </a:p>
        </p:txBody>
      </p:sp>
      <p:sp>
        <p:nvSpPr>
          <p:cNvPr id="6" name="Контейнер за долния колонтитул 5"/>
          <p:cNvSpPr>
            <a:spLocks noGrp="1"/>
          </p:cNvSpPr>
          <p:nvPr>
            <p:ph type="ftr" sz="quarter" idx="11"/>
          </p:nvPr>
        </p:nvSpPr>
        <p:spPr/>
        <p:txBody>
          <a:bodyPr/>
          <a:lstStyle/>
          <a:p>
            <a:endParaRPr lang="en-US"/>
          </a:p>
        </p:txBody>
      </p:sp>
      <p:sp>
        <p:nvSpPr>
          <p:cNvPr id="7" name="Контейнер за номер на слайда 6"/>
          <p:cNvSpPr>
            <a:spLocks noGrp="1"/>
          </p:cNvSpPr>
          <p:nvPr>
            <p:ph type="sldNum" sz="quarter" idx="12"/>
          </p:nvPr>
        </p:nvSpPr>
        <p:spPr/>
        <p:txBody>
          <a:bodyPr/>
          <a:lstStyle/>
          <a:p>
            <a:fld id="{042A725C-C087-4391-BB5F-F304FACECCBF}" type="slidenum">
              <a:rPr lang="en-US" smtClean="0"/>
              <a:t>‹#›</a:t>
            </a:fld>
            <a:endParaRPr lang="en-US"/>
          </a:p>
        </p:txBody>
      </p:sp>
    </p:spTree>
    <p:extLst>
      <p:ext uri="{BB962C8B-B14F-4D97-AF65-F5344CB8AC3E}">
        <p14:creationId xmlns:p14="http://schemas.microsoft.com/office/powerpoint/2010/main" val="136285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Контейнер за заглавие 1"/>
          <p:cNvSpPr>
            <a:spLocks noGrp="1"/>
          </p:cNvSpPr>
          <p:nvPr>
            <p:ph type="title"/>
          </p:nvPr>
        </p:nvSpPr>
        <p:spPr>
          <a:xfrm>
            <a:off x="593342" y="496389"/>
            <a:ext cx="11006474" cy="875211"/>
          </a:xfrm>
          <a:prstGeom prst="rect">
            <a:avLst/>
          </a:prstGeom>
          <a:noFill/>
          <a:ln>
            <a:noFill/>
          </a:ln>
        </p:spPr>
        <p:txBody>
          <a:bodyPr vert="horz" lIns="91440" tIns="45720" rIns="91440" bIns="45720" rtlCol="0" anchor="t" anchorCtr="0">
            <a:normAutofit/>
          </a:bodyPr>
          <a:lstStyle/>
          <a:p>
            <a:r>
              <a:rPr lang="bg-BG" dirty="0" err="1"/>
              <a:t>РЕДАКТ</a:t>
            </a:r>
            <a:r>
              <a:rPr lang="bg-BG" dirty="0"/>
              <a:t>. СТИЛ ЗАГЛ. ОБРАЗЕЦ</a:t>
            </a:r>
            <a:endParaRPr lang="en-US" dirty="0"/>
          </a:p>
        </p:txBody>
      </p:sp>
      <p:sp>
        <p:nvSpPr>
          <p:cNvPr id="3" name="Текстов контейнер 2"/>
          <p:cNvSpPr>
            <a:spLocks noGrp="1"/>
          </p:cNvSpPr>
          <p:nvPr>
            <p:ph type="body" idx="1"/>
          </p:nvPr>
        </p:nvSpPr>
        <p:spPr>
          <a:xfrm>
            <a:off x="593343" y="1476103"/>
            <a:ext cx="11006474" cy="4349931"/>
          </a:xfrm>
          <a:prstGeom prst="rect">
            <a:avLst/>
          </a:prstGeom>
        </p:spPr>
        <p:txBody>
          <a:bodyPr vert="horz" lIns="91440" tIns="45720" rIns="91440" bIns="45720" rtlCol="0">
            <a:normAutofit/>
          </a:bodyPr>
          <a:lstStyle/>
          <a:p>
            <a:pPr lvl="0"/>
            <a:r>
              <a:rPr lang="bg-BG" dirty="0"/>
              <a:t>Редактиране на стиловете на текста в образеца</a:t>
            </a:r>
          </a:p>
          <a:p>
            <a:pPr lvl="1"/>
            <a:r>
              <a:rPr lang="bg-BG" dirty="0"/>
              <a:t>Второ ниво</a:t>
            </a:r>
          </a:p>
          <a:p>
            <a:pPr lvl="2"/>
            <a:r>
              <a:rPr lang="bg-BG" dirty="0"/>
              <a:t>Трето ниво</a:t>
            </a:r>
          </a:p>
          <a:p>
            <a:pPr lvl="3"/>
            <a:r>
              <a:rPr lang="bg-BG" dirty="0"/>
              <a:t>Четвърто ниво</a:t>
            </a:r>
          </a:p>
          <a:p>
            <a:pPr lvl="4"/>
            <a:r>
              <a:rPr lang="bg-BG" dirty="0"/>
              <a:t>Пето ниво</a:t>
            </a:r>
            <a:endParaRPr lang="en-US" dirty="0"/>
          </a:p>
        </p:txBody>
      </p:sp>
      <p:sp>
        <p:nvSpPr>
          <p:cNvPr id="4" name="Контейнер за дата 3"/>
          <p:cNvSpPr>
            <a:spLocks noGrp="1"/>
          </p:cNvSpPr>
          <p:nvPr>
            <p:ph type="dt" sz="half" idx="2"/>
          </p:nvPr>
        </p:nvSpPr>
        <p:spPr>
          <a:xfrm>
            <a:off x="9862456" y="6147660"/>
            <a:ext cx="1334278"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1E21A837-6BDF-4CAB-A59B-7BE018373FB2}" type="datetime1">
              <a:rPr lang="en-US" smtClean="0"/>
              <a:pPr/>
              <a:t>10/31/2018</a:t>
            </a:fld>
            <a:endParaRPr lang="en-US" dirty="0"/>
          </a:p>
        </p:txBody>
      </p:sp>
      <p:sp>
        <p:nvSpPr>
          <p:cNvPr id="5" name="Контейнер за долния колонтитул 4"/>
          <p:cNvSpPr>
            <a:spLocks noGrp="1"/>
          </p:cNvSpPr>
          <p:nvPr>
            <p:ph type="ftr" sz="quarter" idx="3"/>
          </p:nvPr>
        </p:nvSpPr>
        <p:spPr>
          <a:xfrm>
            <a:off x="3775353" y="6147660"/>
            <a:ext cx="5865035"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endParaRPr lang="en-US" dirty="0"/>
          </a:p>
        </p:txBody>
      </p:sp>
      <p:sp>
        <p:nvSpPr>
          <p:cNvPr id="6" name="Контейнер за номер на слайда 5"/>
          <p:cNvSpPr>
            <a:spLocks noGrp="1"/>
          </p:cNvSpPr>
          <p:nvPr>
            <p:ph type="sldNum" sz="quarter" idx="4"/>
          </p:nvPr>
        </p:nvSpPr>
        <p:spPr>
          <a:xfrm>
            <a:off x="11196735" y="6147660"/>
            <a:ext cx="409209"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042A725C-C087-4391-BB5F-F304FACECCBF}" type="slidenum">
              <a:rPr lang="en-US" smtClean="0"/>
              <a:pPr/>
              <a:t>‹#›</a:t>
            </a:fld>
            <a:endParaRPr lang="en-US" dirty="0"/>
          </a:p>
        </p:txBody>
      </p:sp>
      <p:cxnSp>
        <p:nvCxnSpPr>
          <p:cNvPr id="14" name="Право съединение 13"/>
          <p:cNvCxnSpPr/>
          <p:nvPr userDrawn="1"/>
        </p:nvCxnSpPr>
        <p:spPr>
          <a:xfrm>
            <a:off x="11196734" y="6260517"/>
            <a:ext cx="0" cy="137160"/>
          </a:xfrm>
          <a:prstGeom prst="line">
            <a:avLst/>
          </a:prstGeom>
          <a:ln w="1905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pic>
        <p:nvPicPr>
          <p:cNvPr id="10" name="Картина 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33286" y="5769987"/>
            <a:ext cx="2666288" cy="1039852"/>
          </a:xfrm>
          <a:prstGeom prst="rect">
            <a:avLst/>
          </a:prstGeom>
        </p:spPr>
      </p:pic>
    </p:spTree>
    <p:extLst>
      <p:ext uri="{BB962C8B-B14F-4D97-AF65-F5344CB8AC3E}">
        <p14:creationId xmlns:p14="http://schemas.microsoft.com/office/powerpoint/2010/main" val="3826079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 id="2147483661" r:id="rId13"/>
    <p:sldLayoutId id="2147483662" r:id="rId14"/>
    <p:sldLayoutId id="2147483663" r:id="rId15"/>
    <p:sldLayoutId id="2147483664" r:id="rId16"/>
  </p:sldLayoutIdLst>
  <p:hf hdr="0" ftr="0"/>
  <p:txStyles>
    <p:titleStyle>
      <a:lvl1pPr algn="l" defTabSz="914400" rtl="0" eaLnBrk="1" latinLnBrk="0" hangingPunct="1">
        <a:lnSpc>
          <a:spcPct val="90000"/>
        </a:lnSpc>
        <a:spcBef>
          <a:spcPct val="0"/>
        </a:spcBef>
        <a:buNone/>
        <a:defRPr sz="4000" kern="1200">
          <a:solidFill>
            <a:schemeClr val="bg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6.png"/><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sv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svg"/><Relationship Id="rId7" Type="http://schemas.openxmlformats.org/officeDocument/2006/relationships/image" Target="../media/image103.sv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emf"/><Relationship Id="rId3" Type="http://schemas.openxmlformats.org/officeDocument/2006/relationships/image" Target="../media/image10.png"/><Relationship Id="rId21" Type="http://schemas.openxmlformats.org/officeDocument/2006/relationships/image" Target="../media/image28.png"/><Relationship Id="rId34" Type="http://schemas.openxmlformats.org/officeDocument/2006/relationships/image" Target="../media/image41.emf"/><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23.png"/><Relationship Id="rId20" Type="http://schemas.openxmlformats.org/officeDocument/2006/relationships/image" Target="../media/image27.emf"/><Relationship Id="rId29"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jpeg"/><Relationship Id="rId32" Type="http://schemas.openxmlformats.org/officeDocument/2006/relationships/image" Target="../media/image39.png"/><Relationship Id="rId5" Type="http://schemas.openxmlformats.org/officeDocument/2006/relationships/image" Target="../media/image12.jpe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png"/><Relationship Id="rId22" Type="http://schemas.openxmlformats.org/officeDocument/2006/relationships/image" Target="../media/image29.jpg"/><Relationship Id="rId27" Type="http://schemas.openxmlformats.org/officeDocument/2006/relationships/image" Target="../media/image34.jpeg"/><Relationship Id="rId30" Type="http://schemas.openxmlformats.org/officeDocument/2006/relationships/image" Target="../media/image37.emf"/><Relationship Id="rId35" Type="http://schemas.openxmlformats.org/officeDocument/2006/relationships/image" Target="../media/image4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лавие 9"/>
          <p:cNvSpPr>
            <a:spLocks noGrp="1"/>
          </p:cNvSpPr>
          <p:nvPr>
            <p:ph type="ctrTitle"/>
          </p:nvPr>
        </p:nvSpPr>
        <p:spPr>
          <a:xfrm>
            <a:off x="562063" y="2539436"/>
            <a:ext cx="10906546" cy="1621507"/>
          </a:xfrm>
        </p:spPr>
        <p:txBody>
          <a:bodyPr>
            <a:normAutofit fontScale="90000"/>
          </a:bodyPr>
          <a:lstStyle/>
          <a:p>
            <a:r>
              <a:rPr lang="en-US" dirty="0"/>
              <a:t>In the name of SMART cities</a:t>
            </a:r>
          </a:p>
        </p:txBody>
      </p:sp>
      <p:sp>
        <p:nvSpPr>
          <p:cNvPr id="11" name="Подзаглавие 10"/>
          <p:cNvSpPr>
            <a:spLocks noGrp="1"/>
          </p:cNvSpPr>
          <p:nvPr>
            <p:ph type="subTitle" idx="1"/>
          </p:nvPr>
        </p:nvSpPr>
        <p:spPr/>
        <p:txBody>
          <a:bodyPr/>
          <a:lstStyle/>
          <a:p>
            <a:r>
              <a:rPr lang="bg-BG" dirty="0"/>
              <a:t>Стефан Малиновски</a:t>
            </a:r>
          </a:p>
          <a:p>
            <a:r>
              <a:rPr lang="bg-BG" dirty="0"/>
              <a:t>Ръководител Интелигентни системи</a:t>
            </a:r>
            <a:endParaRPr lang="en-US" dirty="0"/>
          </a:p>
        </p:txBody>
      </p:sp>
    </p:spTree>
    <p:extLst>
      <p:ext uri="{BB962C8B-B14F-4D97-AF65-F5344CB8AC3E}">
        <p14:creationId xmlns:p14="http://schemas.microsoft.com/office/powerpoint/2010/main" val="3760358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		…2000</a:t>
            </a:r>
            <a:endParaRPr lang="en-US" dirty="0"/>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10</a:t>
            </a:fld>
            <a:endParaRPr lang="en-US"/>
          </a:p>
        </p:txBody>
      </p:sp>
      <p:pic>
        <p:nvPicPr>
          <p:cNvPr id="2050" name="Picture 2" descr="Ð ÐµÐ·ÑÐ»ÑÐ°Ñ Ñ Ð¸Ð·Ð¾Ð±ÑÐ°Ð¶ÐµÐ½Ð¸Ðµ Ð·Ð° city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150" y="3683953"/>
            <a:ext cx="4600144" cy="2127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Ð ÐµÐ·ÑÐ»ÑÐ°Ñ Ñ Ð¸Ð·Ð¾Ð±ÑÐ°Ð¶ÐµÐ½Ð¸Ðµ Ð·Ð° villag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2" y="2013921"/>
            <a:ext cx="3800115" cy="13427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346"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1603" y="3841190"/>
            <a:ext cx="798689" cy="7865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930437" y="5001672"/>
            <a:ext cx="774663" cy="369332"/>
          </a:xfrm>
          <a:prstGeom prst="rect">
            <a:avLst/>
          </a:prstGeom>
          <a:noFill/>
        </p:spPr>
        <p:txBody>
          <a:bodyPr wrap="square" rtlCol="0">
            <a:spAutoFit/>
          </a:bodyPr>
          <a:lstStyle/>
          <a:p>
            <a:r>
              <a:rPr lang="en-US" dirty="0"/>
              <a:t>~30</a:t>
            </a:r>
            <a:r>
              <a:rPr lang="bg-BG" dirty="0"/>
              <a:t>%</a:t>
            </a:r>
            <a:endParaRPr lang="en-US" dirty="0"/>
          </a:p>
        </p:txBody>
      </p:sp>
      <p:sp>
        <p:nvSpPr>
          <p:cNvPr id="14" name="TextBox 13"/>
          <p:cNvSpPr txBox="1"/>
          <p:nvPr/>
        </p:nvSpPr>
        <p:spPr>
          <a:xfrm>
            <a:off x="8845038" y="3100766"/>
            <a:ext cx="795821" cy="369332"/>
          </a:xfrm>
          <a:prstGeom prst="rect">
            <a:avLst/>
          </a:prstGeom>
          <a:noFill/>
        </p:spPr>
        <p:txBody>
          <a:bodyPr wrap="square" rtlCol="0">
            <a:spAutoFit/>
          </a:bodyPr>
          <a:lstStyle/>
          <a:p>
            <a:r>
              <a:rPr lang="en-US" dirty="0"/>
              <a:t>~70</a:t>
            </a:r>
            <a:r>
              <a:rPr lang="bg-BG" dirty="0"/>
              <a:t>%</a:t>
            </a:r>
            <a:endParaRPr lang="en-US" dirty="0"/>
          </a:p>
        </p:txBody>
      </p:sp>
      <p:pic>
        <p:nvPicPr>
          <p:cNvPr id="15"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4860"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8501"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1758"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5015"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2657" y="2181084"/>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40859" y="2181084"/>
            <a:ext cx="786514" cy="78651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155180" y="6147660"/>
            <a:ext cx="3284220" cy="369332"/>
          </a:xfrm>
          <a:prstGeom prst="rect">
            <a:avLst/>
          </a:prstGeom>
          <a:noFill/>
        </p:spPr>
        <p:txBody>
          <a:bodyPr wrap="square" rtlCol="0">
            <a:spAutoFit/>
          </a:bodyPr>
          <a:lstStyle/>
          <a:p>
            <a:r>
              <a:rPr lang="bg-BG" dirty="0"/>
              <a:t>Източник: </a:t>
            </a:r>
            <a:r>
              <a:rPr lang="en-US" dirty="0"/>
              <a:t>The Guardian</a:t>
            </a:r>
          </a:p>
        </p:txBody>
      </p:sp>
      <p:pic>
        <p:nvPicPr>
          <p:cNvPr id="27"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1941" y="2183114"/>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95610" y="2188227"/>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Ð ÐµÐ·ÑÐ»ÑÐ°Ñ Ñ Ð¸Ð·Ð¾Ð±ÑÐ°Ð¶ÐµÐ½Ð¸Ðµ Ð·Ð° bulgaria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592" y="0"/>
            <a:ext cx="1796453" cy="179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504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		…20</a:t>
            </a:r>
            <a:r>
              <a:rPr lang="en-US" dirty="0"/>
              <a:t>16</a:t>
            </a:r>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11</a:t>
            </a:fld>
            <a:endParaRPr lang="en-US"/>
          </a:p>
        </p:txBody>
      </p:sp>
      <p:pic>
        <p:nvPicPr>
          <p:cNvPr id="2050" name="Picture 2" descr="Ð ÐµÐ·ÑÐ»ÑÐ°Ñ Ñ Ð¸Ð·Ð¾Ð±ÑÐ°Ð¶ÐµÐ½Ð¸Ðµ Ð·Ð° city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150" y="3683953"/>
            <a:ext cx="4600144" cy="2127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Ð ÐµÐ·ÑÐ»ÑÐ°Ñ Ñ Ð¸Ð·Ð¾Ð±ÑÐ°Ð¶ÐµÐ½Ð¸Ðµ Ð·Ð° villag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2" y="2013921"/>
            <a:ext cx="3800115" cy="13427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346"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1603" y="3841190"/>
            <a:ext cx="798689" cy="7865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930437" y="5001672"/>
            <a:ext cx="774663" cy="369332"/>
          </a:xfrm>
          <a:prstGeom prst="rect">
            <a:avLst/>
          </a:prstGeom>
          <a:noFill/>
        </p:spPr>
        <p:txBody>
          <a:bodyPr wrap="square" rtlCol="0">
            <a:spAutoFit/>
          </a:bodyPr>
          <a:lstStyle/>
          <a:p>
            <a:r>
              <a:rPr lang="en-US" dirty="0"/>
              <a:t>~26</a:t>
            </a:r>
            <a:r>
              <a:rPr lang="bg-BG" dirty="0"/>
              <a:t>%</a:t>
            </a:r>
            <a:endParaRPr lang="en-US" dirty="0"/>
          </a:p>
        </p:txBody>
      </p:sp>
      <p:sp>
        <p:nvSpPr>
          <p:cNvPr id="14" name="TextBox 13"/>
          <p:cNvSpPr txBox="1"/>
          <p:nvPr/>
        </p:nvSpPr>
        <p:spPr>
          <a:xfrm>
            <a:off x="8845038" y="3100766"/>
            <a:ext cx="795821" cy="369332"/>
          </a:xfrm>
          <a:prstGeom prst="rect">
            <a:avLst/>
          </a:prstGeom>
          <a:noFill/>
        </p:spPr>
        <p:txBody>
          <a:bodyPr wrap="square" rtlCol="0">
            <a:spAutoFit/>
          </a:bodyPr>
          <a:lstStyle/>
          <a:p>
            <a:r>
              <a:rPr lang="en-US" dirty="0"/>
              <a:t>~74</a:t>
            </a:r>
            <a:r>
              <a:rPr lang="bg-BG" dirty="0"/>
              <a:t>%</a:t>
            </a:r>
            <a:endParaRPr lang="en-US" dirty="0"/>
          </a:p>
        </p:txBody>
      </p:sp>
      <p:pic>
        <p:nvPicPr>
          <p:cNvPr id="23"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8501"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1758"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5015"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2657" y="2181084"/>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40859" y="2181084"/>
            <a:ext cx="786514" cy="78651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155180" y="6147660"/>
            <a:ext cx="3284220" cy="369332"/>
          </a:xfrm>
          <a:prstGeom prst="rect">
            <a:avLst/>
          </a:prstGeom>
          <a:noFill/>
        </p:spPr>
        <p:txBody>
          <a:bodyPr wrap="square" rtlCol="0">
            <a:spAutoFit/>
          </a:bodyPr>
          <a:lstStyle/>
          <a:p>
            <a:r>
              <a:rPr lang="bg-BG" dirty="0"/>
              <a:t>Източник: </a:t>
            </a:r>
            <a:r>
              <a:rPr lang="en-US" dirty="0"/>
              <a:t>The Guardian</a:t>
            </a:r>
          </a:p>
        </p:txBody>
      </p:sp>
      <p:pic>
        <p:nvPicPr>
          <p:cNvPr id="27"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1941" y="2183114"/>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95610" y="2188227"/>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Ð ÐµÐ·ÑÐ»ÑÐ°Ñ Ñ Ð¸Ð·Ð¾Ð±ÑÐ°Ð¶ÐµÐ½Ð¸Ðµ Ð·Ð° bulgaria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592" y="0"/>
            <a:ext cx="1796453" cy="179645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1754859" y="3828490"/>
            <a:ext cx="798689" cy="796853"/>
            <a:chOff x="3330557" y="3841190"/>
            <a:chExt cx="798689" cy="796853"/>
          </a:xfrm>
        </p:grpSpPr>
        <p:pic>
          <p:nvPicPr>
            <p:cNvPr id="30" name="Picture 2" descr="Ð ÐµÐ·ÑÐ»ÑÐ°Ñ Ñ Ð¸Ð·Ð¾Ð±ÑÐ°Ð¶ÐµÐ½Ð¸Ðµ Ð·Ð° person png"/>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4301" b="48127"/>
            <a:stretch/>
          </p:blipFill>
          <p:spPr bwMode="auto">
            <a:xfrm>
              <a:off x="3330557" y="3841190"/>
              <a:ext cx="764335" cy="4079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Ð ÐµÐ·ÑÐ»ÑÐ°Ñ Ñ Ð¸Ð·Ð¾Ð±ÑÐ°Ð¶ÐµÐ½Ð¸Ðµ Ð·Ð° person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2227"/>
            <a:stretch/>
          </p:blipFill>
          <p:spPr bwMode="auto">
            <a:xfrm>
              <a:off x="3330557" y="4262299"/>
              <a:ext cx="798689" cy="3757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10757104" y="2177888"/>
            <a:ext cx="798689" cy="796853"/>
            <a:chOff x="3330557" y="3841190"/>
            <a:chExt cx="798689" cy="796853"/>
          </a:xfrm>
        </p:grpSpPr>
        <p:pic>
          <p:nvPicPr>
            <p:cNvPr id="33" name="Picture 2" descr="Ð ÐµÐ·ÑÐ»ÑÐ°Ñ Ñ Ð¸Ð·Ð¾Ð±ÑÐ°Ð¶ÐµÐ½Ð¸Ðµ Ð·Ð° person png"/>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4301" b="48127"/>
            <a:stretch/>
          </p:blipFill>
          <p:spPr bwMode="auto">
            <a:xfrm>
              <a:off x="3330557" y="3841190"/>
              <a:ext cx="764335" cy="4079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Ð ÐµÐ·ÑÐ»ÑÐ°Ñ Ñ Ð¸Ð·Ð¾Ð±ÑÐ°Ð¶ÐµÐ½Ð¸Ðµ Ð·Ð° person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2227"/>
            <a:stretch/>
          </p:blipFill>
          <p:spPr bwMode="auto">
            <a:xfrm>
              <a:off x="3330557" y="4262299"/>
              <a:ext cx="798689" cy="3757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9430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70" y="905964"/>
            <a:ext cx="11006474" cy="875211"/>
          </a:xfrm>
        </p:spPr>
        <p:txBody>
          <a:bodyPr/>
          <a:lstStyle/>
          <a:p>
            <a:r>
              <a:rPr lang="bg-BG" dirty="0"/>
              <a:t>Предизвикателствата</a:t>
            </a:r>
            <a:endParaRPr lang="en-US" dirty="0"/>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12</a:t>
            </a:fld>
            <a:endParaRPr lang="en-US"/>
          </a:p>
        </p:txBody>
      </p:sp>
      <p:pic>
        <p:nvPicPr>
          <p:cNvPr id="10242" name="Picture 2" descr="Ð ÐµÐ·ÑÐ»ÑÐ°Ñ Ñ Ð¸Ð·Ð¾Ð±ÑÐ°Ð¶ÐµÐ½Ð¸Ðµ Ð·Ð° quality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8518" y="357236"/>
            <a:ext cx="2847876" cy="28478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Ð ÐµÐ·ÑÐ»ÑÐ°Ñ Ñ Ð¸Ð·Ð¾Ð±ÑÐ°Ð¶ÐµÐ½Ð¸Ðµ Ð·Ð° big crowd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63748"/>
            <a:ext cx="12576175" cy="2625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93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wheel(1)">
                                      <p:cBhvr>
                                        <p:cTn id="12" dur="2000"/>
                                        <p:tgtEl>
                                          <p:spTgt spid="20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375" y="329429"/>
            <a:ext cx="11006474" cy="875211"/>
          </a:xfrm>
        </p:spPr>
        <p:txBody>
          <a:bodyPr/>
          <a:lstStyle/>
          <a:p>
            <a:r>
              <a:rPr lang="bg-BG" dirty="0"/>
              <a:t>В основата на решението…</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13</a:t>
            </a:fld>
            <a:endParaRPr lang="en-US"/>
          </a:p>
        </p:txBody>
      </p:sp>
      <p:grpSp>
        <p:nvGrpSpPr>
          <p:cNvPr id="9" name="Group 8"/>
          <p:cNvGrpSpPr/>
          <p:nvPr/>
        </p:nvGrpSpPr>
        <p:grpSpPr>
          <a:xfrm>
            <a:off x="3384699" y="1295128"/>
            <a:ext cx="5387826" cy="5387826"/>
            <a:chOff x="3384699" y="1295128"/>
            <a:chExt cx="5387826" cy="5387826"/>
          </a:xfrm>
        </p:grpSpPr>
        <p:pic>
          <p:nvPicPr>
            <p:cNvPr id="11266" name="Picture 2" descr="Ð ÐµÐ·ÑÐ»ÑÐ°Ñ Ñ Ð¸Ð·Ð¾Ð±ÑÐ°Ð¶ÐµÐ½Ð¸Ðµ Ð·Ð° digitalization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699" y="1295128"/>
              <a:ext cx="5387826" cy="53878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033014" y="4853285"/>
              <a:ext cx="2108078" cy="400110"/>
            </a:xfrm>
            <a:prstGeom prst="rect">
              <a:avLst/>
            </a:prstGeom>
            <a:noFill/>
          </p:spPr>
          <p:txBody>
            <a:bodyPr wrap="none" lIns="91440" tIns="45720" rIns="91440" bIns="45720">
              <a:spAutoFit/>
            </a:bodyPr>
            <a:lstStyle/>
            <a:p>
              <a:pPr algn="ctr"/>
              <a:r>
                <a:rPr lang="bg-BG" sz="2000" b="1" dirty="0">
                  <a:ln w="12700">
                    <a:solidFill>
                      <a:schemeClr val="accent5"/>
                    </a:solidFill>
                    <a:prstDash val="solid"/>
                  </a:ln>
                  <a:pattFill prst="ltDnDiag">
                    <a:fgClr>
                      <a:schemeClr val="accent5">
                        <a:lumMod val="60000"/>
                        <a:lumOff val="40000"/>
                      </a:schemeClr>
                    </a:fgClr>
                    <a:bgClr>
                      <a:schemeClr val="bg1"/>
                    </a:bgClr>
                  </a:pattFill>
                </a:rPr>
                <a:t>Дигитализация</a:t>
              </a:r>
              <a:endParaRPr lang="en-US" sz="2000" b="1" dirty="0">
                <a:ln w="12700">
                  <a:solidFill>
                    <a:schemeClr val="accent5"/>
                  </a:solidFill>
                  <a:prstDash val="solid"/>
                </a:ln>
                <a:pattFill prst="ltDnDiag">
                  <a:fgClr>
                    <a:schemeClr val="accent5">
                      <a:lumMod val="60000"/>
                      <a:lumOff val="40000"/>
                    </a:schemeClr>
                  </a:fgClr>
                  <a:bgClr>
                    <a:schemeClr val="bg1"/>
                  </a:bgClr>
                </a:pattFill>
              </a:endParaRPr>
            </a:p>
          </p:txBody>
        </p:sp>
      </p:grpSp>
    </p:spTree>
    <p:extLst>
      <p:ext uri="{BB962C8B-B14F-4D97-AF65-F5344CB8AC3E}">
        <p14:creationId xmlns:p14="http://schemas.microsoft.com/office/powerpoint/2010/main" val="182918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80" y="216302"/>
            <a:ext cx="11006474" cy="875211"/>
          </a:xfrm>
        </p:spPr>
        <p:txBody>
          <a:bodyPr>
            <a:normAutofit/>
          </a:bodyPr>
          <a:lstStyle/>
          <a:p>
            <a:r>
              <a:rPr lang="bg-BG" dirty="0"/>
              <a:t>Да навържем точките…</a:t>
            </a:r>
            <a:endParaRPr lang="en-US" dirty="0"/>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14</a:t>
            </a:fld>
            <a:endParaRPr lang="en-US"/>
          </a:p>
        </p:txBody>
      </p:sp>
      <p:pic>
        <p:nvPicPr>
          <p:cNvPr id="1028" name="Picture 4" descr="Ð¡Ð²ÑÑÐ·Ð°Ð½Ð¾ Ð¸Ð·Ð¾Ð±ÑÐ°Ð¶ÐµÐ½Ð¸Ðµ"/>
          <p:cNvPicPr>
            <a:picLocks noChangeAspect="1" noChangeArrowheads="1"/>
          </p:cNvPicPr>
          <p:nvPr/>
        </p:nvPicPr>
        <p:blipFill rotWithShape="1">
          <a:blip r:embed="rId2">
            <a:extLst>
              <a:ext uri="{28A0092B-C50C-407E-A947-70E740481C1C}">
                <a14:useLocalDpi xmlns:a14="http://schemas.microsoft.com/office/drawing/2010/main" val="0"/>
              </a:ext>
            </a:extLst>
          </a:blip>
          <a:srcRect t="13936" b="15589"/>
          <a:stretch/>
        </p:blipFill>
        <p:spPr bwMode="auto">
          <a:xfrm>
            <a:off x="430771" y="819150"/>
            <a:ext cx="10765963" cy="5362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Ð ÐµÐ·ÑÐ»ÑÐ°Ñ Ñ Ð¸Ð·Ð¾Ð±ÑÐ°Ð¶ÐµÐ½Ð¸Ðµ Ð·Ð° transport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301" y="2270991"/>
            <a:ext cx="869950" cy="8699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Ð ÐµÐ·ÑÐ»ÑÐ°Ñ Ñ Ð¸Ð·Ð¾Ð±ÑÐ°Ð¶ÐµÐ½Ð¸Ðµ Ð·Ð° environment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6945" y="3512455"/>
            <a:ext cx="369939" cy="36258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Ð ÐµÐ·ÑÐ»ÑÐ°Ñ Ñ Ð¸Ð·Ð¾Ð±ÑÐ°Ð¶ÐµÐ½Ð¸Ðµ Ð·Ð° educati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7064" y="4903504"/>
            <a:ext cx="412827" cy="31244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Ð ÐµÐ·ÑÐ»ÑÐ°Ñ Ñ Ð¸Ð·Ð¾Ð±ÑÐ°Ð¶ÐµÐ½Ð¸Ðµ Ð·Ð° government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4843" y="3000449"/>
            <a:ext cx="649077" cy="45273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Ð ÐµÐ·ÑÐ»ÑÐ°Ñ Ñ Ð¸Ð·Ð¾Ð±ÑÐ°Ð¶ÐµÐ½Ð¸Ðµ Ð·Ð° infrastructure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0275" y="1512876"/>
            <a:ext cx="460209" cy="4602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Ð ÐµÐ·ÑÐ»ÑÐ°Ñ Ñ Ð¸Ð·Ð¾Ð±ÑÐ°Ð¶ÐµÐ½Ð¸Ðµ Ð·Ð° security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4254" y="4455163"/>
            <a:ext cx="849933" cy="849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Ð ÐµÐ·ÑÐ»ÑÐ°Ñ Ñ Ð¸Ð·Ð¾Ð±ÑÐ°Ð¶ÐµÐ½Ð¸Ðµ Ð·Ð° home automation png"/>
          <p:cNvPicPr>
            <a:picLocks noChangeAspect="1" noChangeArrowheads="1"/>
          </p:cNvPicPr>
          <p:nvPr/>
        </p:nvPicPr>
        <p:blipFill>
          <a:blip r:embed="rId9" cstate="print">
            <a:biLevel thresh="50000"/>
            <a:extLst>
              <a:ext uri="{28A0092B-C50C-407E-A947-70E740481C1C}">
                <a14:useLocalDpi xmlns:a14="http://schemas.microsoft.com/office/drawing/2010/main" val="0"/>
              </a:ext>
            </a:extLst>
          </a:blip>
          <a:srcRect/>
          <a:stretch>
            <a:fillRect/>
          </a:stretch>
        </p:blipFill>
        <p:spPr bwMode="auto">
          <a:xfrm>
            <a:off x="2499774" y="2394449"/>
            <a:ext cx="349480" cy="349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Ð ÐµÐ·ÑÐ»ÑÐ°Ñ Ñ Ð¸Ð·Ð¾Ð±ÑÐ°Ð¶ÐµÐ½Ð¸Ðµ Ð·Ð° card png"/>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807890" y="3563330"/>
            <a:ext cx="340774" cy="29353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Ð ÐµÐ·ÑÐ»ÑÐ°Ñ Ñ Ð¸Ð·Ð¾Ð±ÑÐ°Ð¶ÐµÐ½Ð¸Ðµ Ð·Ð° healthcare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41562" y="3660961"/>
            <a:ext cx="788375" cy="65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91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1038"/>
                                        </p:tgtEl>
                                        <p:attrNameLst>
                                          <p:attrName>style.visibility</p:attrName>
                                        </p:attrNameLst>
                                      </p:cBhvr>
                                      <p:to>
                                        <p:strVal val="visible"/>
                                      </p:to>
                                    </p:set>
                                    <p:animEffect transition="in" filter="barn(inVertical)">
                                      <p:cBhvr>
                                        <p:cTn id="25" dur="500"/>
                                        <p:tgtEl>
                                          <p:spTgt spid="1038"/>
                                        </p:tgtEl>
                                      </p:cBhvr>
                                    </p:animEffect>
                                  </p:childTnLst>
                                </p:cTn>
                              </p:par>
                            </p:childTnLst>
                          </p:cTn>
                        </p:par>
                        <p:par>
                          <p:cTn id="26" fill="hold">
                            <p:stCondLst>
                              <p:cond delay="1500"/>
                            </p:stCondLst>
                            <p:childTnLst>
                              <p:par>
                                <p:cTn id="27" presetID="16" presetClass="entr" presetSubtype="21" fill="hold" nodeType="afterEffect">
                                  <p:stCondLst>
                                    <p:cond delay="0"/>
                                  </p:stCondLst>
                                  <p:childTnLst>
                                    <p:set>
                                      <p:cBhvr>
                                        <p:cTn id="28" dur="1" fill="hold">
                                          <p:stCondLst>
                                            <p:cond delay="0"/>
                                          </p:stCondLst>
                                        </p:cTn>
                                        <p:tgtEl>
                                          <p:spTgt spid="1044"/>
                                        </p:tgtEl>
                                        <p:attrNameLst>
                                          <p:attrName>style.visibility</p:attrName>
                                        </p:attrNameLst>
                                      </p:cBhvr>
                                      <p:to>
                                        <p:strVal val="visible"/>
                                      </p:to>
                                    </p:set>
                                    <p:animEffect transition="in" filter="barn(inVertical)">
                                      <p:cBhvr>
                                        <p:cTn id="29" dur="500"/>
                                        <p:tgtEl>
                                          <p:spTgt spid="1044"/>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barn(inVertical)">
                                      <p:cBhvr>
                                        <p:cTn id="33" dur="500"/>
                                        <p:tgtEl>
                                          <p:spTgt spid="1032"/>
                                        </p:tgtEl>
                                      </p:cBhvr>
                                    </p:animEffect>
                                  </p:childTnLst>
                                </p:cTn>
                              </p:par>
                            </p:childTnLst>
                          </p:cTn>
                        </p:par>
                        <p:par>
                          <p:cTn id="34" fill="hold">
                            <p:stCondLst>
                              <p:cond delay="2500"/>
                            </p:stCondLst>
                            <p:childTnLst>
                              <p:par>
                                <p:cTn id="35" presetID="16" presetClass="entr" presetSubtype="21"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barn(inVertical)">
                                      <p:cBhvr>
                                        <p:cTn id="37" dur="500"/>
                                        <p:tgtEl>
                                          <p:spTgt spid="1026"/>
                                        </p:tgtEl>
                                      </p:cBhvr>
                                    </p:animEffect>
                                  </p:childTnLst>
                                </p:cTn>
                              </p:par>
                            </p:childTnLst>
                          </p:cTn>
                        </p:par>
                        <p:par>
                          <p:cTn id="38" fill="hold">
                            <p:stCondLst>
                              <p:cond delay="3000"/>
                            </p:stCondLst>
                            <p:childTnLst>
                              <p:par>
                                <p:cTn id="39" presetID="16" presetClass="entr" presetSubtype="21" fill="hold" nodeType="afterEffect">
                                  <p:stCondLst>
                                    <p:cond delay="0"/>
                                  </p:stCondLst>
                                  <p:childTnLst>
                                    <p:set>
                                      <p:cBhvr>
                                        <p:cTn id="40" dur="1" fill="hold">
                                          <p:stCondLst>
                                            <p:cond delay="0"/>
                                          </p:stCondLst>
                                        </p:cTn>
                                        <p:tgtEl>
                                          <p:spTgt spid="1052"/>
                                        </p:tgtEl>
                                        <p:attrNameLst>
                                          <p:attrName>style.visibility</p:attrName>
                                        </p:attrNameLst>
                                      </p:cBhvr>
                                      <p:to>
                                        <p:strVal val="visible"/>
                                      </p:to>
                                    </p:set>
                                    <p:animEffect transition="in" filter="barn(inVertical)">
                                      <p:cBhvr>
                                        <p:cTn id="41" dur="500"/>
                                        <p:tgtEl>
                                          <p:spTgt spid="1052"/>
                                        </p:tgtEl>
                                      </p:cBhvr>
                                    </p:animEffect>
                                  </p:childTnLst>
                                </p:cTn>
                              </p:par>
                            </p:childTnLst>
                          </p:cTn>
                        </p:par>
                        <p:par>
                          <p:cTn id="42" fill="hold">
                            <p:stCondLst>
                              <p:cond delay="3500"/>
                            </p:stCondLst>
                            <p:childTnLst>
                              <p:par>
                                <p:cTn id="43" presetID="16" presetClass="entr" presetSubtype="21" fill="hold" nodeType="afterEffect">
                                  <p:stCondLst>
                                    <p:cond delay="0"/>
                                  </p:stCondLst>
                                  <p:childTnLst>
                                    <p:set>
                                      <p:cBhvr>
                                        <p:cTn id="44" dur="1" fill="hold">
                                          <p:stCondLst>
                                            <p:cond delay="0"/>
                                          </p:stCondLst>
                                        </p:cTn>
                                        <p:tgtEl>
                                          <p:spTgt spid="1034"/>
                                        </p:tgtEl>
                                        <p:attrNameLst>
                                          <p:attrName>style.visibility</p:attrName>
                                        </p:attrNameLst>
                                      </p:cBhvr>
                                      <p:to>
                                        <p:strVal val="visible"/>
                                      </p:to>
                                    </p:set>
                                    <p:animEffect transition="in" filter="barn(inVertical)">
                                      <p:cBhvr>
                                        <p:cTn id="45" dur="500"/>
                                        <p:tgtEl>
                                          <p:spTgt spid="1034"/>
                                        </p:tgtEl>
                                      </p:cBhvr>
                                    </p:animEffect>
                                  </p:childTnLst>
                                </p:cTn>
                              </p:par>
                            </p:childTnLst>
                          </p:cTn>
                        </p:par>
                        <p:par>
                          <p:cTn id="46" fill="hold">
                            <p:stCondLst>
                              <p:cond delay="4000"/>
                            </p:stCondLst>
                            <p:childTnLst>
                              <p:par>
                                <p:cTn id="47" presetID="16" presetClass="entr" presetSubtype="21" fill="hold" nodeType="afterEffect">
                                  <p:stCondLst>
                                    <p:cond delay="0"/>
                                  </p:stCondLst>
                                  <p:childTnLst>
                                    <p:set>
                                      <p:cBhvr>
                                        <p:cTn id="48" dur="1" fill="hold">
                                          <p:stCondLst>
                                            <p:cond delay="0"/>
                                          </p:stCondLst>
                                        </p:cTn>
                                        <p:tgtEl>
                                          <p:spTgt spid="12290"/>
                                        </p:tgtEl>
                                        <p:attrNameLst>
                                          <p:attrName>style.visibility</p:attrName>
                                        </p:attrNameLst>
                                      </p:cBhvr>
                                      <p:to>
                                        <p:strVal val="visible"/>
                                      </p:to>
                                    </p:set>
                                    <p:animEffect transition="in" filter="barn(inVertical)">
                                      <p:cBhvr>
                                        <p:cTn id="4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D59D-0D16-4D11-B3F8-E0503517973B}"/>
              </a:ext>
            </a:extLst>
          </p:cNvPr>
          <p:cNvSpPr>
            <a:spLocks noGrp="1"/>
          </p:cNvSpPr>
          <p:nvPr>
            <p:ph type="title"/>
          </p:nvPr>
        </p:nvSpPr>
        <p:spPr/>
        <p:txBody>
          <a:bodyPr/>
          <a:lstStyle/>
          <a:p>
            <a:r>
              <a:rPr lang="bg-BG" dirty="0"/>
              <a:t>Предизвикателствата…</a:t>
            </a:r>
          </a:p>
        </p:txBody>
      </p:sp>
      <p:sp>
        <p:nvSpPr>
          <p:cNvPr id="3" name="Content Placeholder 2">
            <a:extLst>
              <a:ext uri="{FF2B5EF4-FFF2-40B4-BE49-F238E27FC236}">
                <a16:creationId xmlns:a16="http://schemas.microsoft.com/office/drawing/2014/main" id="{D04027B3-6306-4861-9583-DFC653D4967B}"/>
              </a:ext>
            </a:extLst>
          </p:cNvPr>
          <p:cNvSpPr>
            <a:spLocks noGrp="1"/>
          </p:cNvSpPr>
          <p:nvPr>
            <p:ph idx="1"/>
          </p:nvPr>
        </p:nvSpPr>
        <p:spPr/>
        <p:txBody>
          <a:bodyPr/>
          <a:lstStyle/>
          <a:p>
            <a:endParaRPr lang="bg-BG" dirty="0"/>
          </a:p>
        </p:txBody>
      </p:sp>
      <p:sp>
        <p:nvSpPr>
          <p:cNvPr id="4" name="Date Placeholder 3">
            <a:extLst>
              <a:ext uri="{FF2B5EF4-FFF2-40B4-BE49-F238E27FC236}">
                <a16:creationId xmlns:a16="http://schemas.microsoft.com/office/drawing/2014/main" id="{B3E321DB-B17A-4CE2-975D-3D3744600532}"/>
              </a:ext>
            </a:extLst>
          </p:cNvPr>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a:extLst>
              <a:ext uri="{FF2B5EF4-FFF2-40B4-BE49-F238E27FC236}">
                <a16:creationId xmlns:a16="http://schemas.microsoft.com/office/drawing/2014/main" id="{AAE14010-B098-4827-ABFA-5248215327D1}"/>
              </a:ext>
            </a:extLst>
          </p:cNvPr>
          <p:cNvSpPr>
            <a:spLocks noGrp="1"/>
          </p:cNvSpPr>
          <p:nvPr>
            <p:ph type="sldNum" sz="quarter" idx="12"/>
          </p:nvPr>
        </p:nvSpPr>
        <p:spPr/>
        <p:txBody>
          <a:bodyPr/>
          <a:lstStyle/>
          <a:p>
            <a:fld id="{042A725C-C087-4391-BB5F-F304FACECCBF}" type="slidenum">
              <a:rPr lang="en-US" smtClean="0"/>
              <a:t>15</a:t>
            </a:fld>
            <a:endParaRPr lang="en-US"/>
          </a:p>
        </p:txBody>
      </p:sp>
    </p:spTree>
    <p:extLst>
      <p:ext uri="{BB962C8B-B14F-4D97-AF65-F5344CB8AC3E}">
        <p14:creationId xmlns:p14="http://schemas.microsoft.com/office/powerpoint/2010/main" val="15477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srcRect t="10245" b="5072"/>
          <a:stretch/>
        </p:blipFill>
        <p:spPr>
          <a:xfrm>
            <a:off x="-653" y="487"/>
            <a:ext cx="12192653" cy="6857028"/>
          </a:xfrm>
          <a:prstGeom prst="rect">
            <a:avLst/>
          </a:prstGeom>
        </p:spPr>
      </p:pic>
      <p:sp>
        <p:nvSpPr>
          <p:cNvPr id="21" name="Title 20"/>
          <p:cNvSpPr>
            <a:spLocks noGrp="1"/>
          </p:cNvSpPr>
          <p:nvPr>
            <p:ph type="title"/>
          </p:nvPr>
        </p:nvSpPr>
        <p:spPr>
          <a:xfrm>
            <a:off x="374697" y="406937"/>
            <a:ext cx="11006474" cy="875211"/>
          </a:xfrm>
        </p:spPr>
        <p:txBody>
          <a:bodyPr/>
          <a:lstStyle/>
          <a:p>
            <a:r>
              <a:rPr lang="bg-BG" dirty="0">
                <a:solidFill>
                  <a:schemeClr val="bg1"/>
                </a:solidFill>
              </a:rPr>
              <a:t>Често срещана практика</a:t>
            </a:r>
            <a:endParaRPr lang="en-GB" dirty="0">
              <a:solidFill>
                <a:schemeClr val="bg1"/>
              </a:solidFill>
            </a:endParaRPr>
          </a:p>
        </p:txBody>
      </p:sp>
      <p:sp>
        <p:nvSpPr>
          <p:cNvPr id="22" name="Text Placeholder 21"/>
          <p:cNvSpPr>
            <a:spLocks noGrp="1"/>
          </p:cNvSpPr>
          <p:nvPr>
            <p:ph type="body" sz="quarter" idx="4294967295"/>
          </p:nvPr>
        </p:nvSpPr>
        <p:spPr>
          <a:xfrm>
            <a:off x="378974" y="1073076"/>
            <a:ext cx="11655840" cy="615522"/>
          </a:xfrm>
          <a:prstGeom prst="rect">
            <a:avLst/>
          </a:prstGeom>
        </p:spPr>
        <p:txBody>
          <a:bodyPr>
            <a:normAutofit fontScale="92500"/>
          </a:bodyPr>
          <a:lstStyle/>
          <a:p>
            <a:pPr marL="0" indent="0">
              <a:buNone/>
            </a:pPr>
            <a:r>
              <a:rPr lang="bg-BG" dirty="0">
                <a:solidFill>
                  <a:schemeClr val="bg1"/>
                </a:solidFill>
              </a:rPr>
              <a:t>Липса на интеграция между информационните системи източници на информация </a:t>
            </a:r>
            <a:r>
              <a:rPr lang="en-GB" dirty="0">
                <a:solidFill>
                  <a:schemeClr val="bg1"/>
                </a:solidFill>
              </a:rPr>
              <a:t>…</a:t>
            </a:r>
          </a:p>
        </p:txBody>
      </p:sp>
      <p:pic>
        <p:nvPicPr>
          <p:cNvPr id="5" name="Picture 4" descr="TELELINK">
            <a:extLst>
              <a:ext uri="{FF2B5EF4-FFF2-40B4-BE49-F238E27FC236}">
                <a16:creationId xmlns:a16="http://schemas.microsoft.com/office/drawing/2014/main" id="{550C4C43-43FB-4235-A1C8-5DC98C23B61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27528" y="6267679"/>
            <a:ext cx="1307286" cy="441987"/>
          </a:xfrm>
          <a:prstGeom prst="rect">
            <a:avLst/>
          </a:prstGeom>
          <a:noFill/>
          <a:ln>
            <a:noFill/>
          </a:ln>
        </p:spPr>
      </p:pic>
    </p:spTree>
    <p:extLst>
      <p:ext uri="{BB962C8B-B14F-4D97-AF65-F5344CB8AC3E}">
        <p14:creationId xmlns:p14="http://schemas.microsoft.com/office/powerpoint/2010/main" val="1800902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22" y="-2653"/>
            <a:ext cx="12208299" cy="6860167"/>
          </a:xfrm>
          <a:prstGeom prst="rect">
            <a:avLst/>
          </a:prstGeom>
        </p:spPr>
      </p:pic>
      <p:sp>
        <p:nvSpPr>
          <p:cNvPr id="21" name="Title 20"/>
          <p:cNvSpPr>
            <a:spLocks noGrp="1"/>
          </p:cNvSpPr>
          <p:nvPr>
            <p:ph type="title"/>
          </p:nvPr>
        </p:nvSpPr>
        <p:spPr/>
        <p:txBody>
          <a:bodyPr>
            <a:normAutofit fontScale="90000"/>
          </a:bodyPr>
          <a:lstStyle/>
          <a:p>
            <a:r>
              <a:rPr lang="bg-BG" dirty="0">
                <a:solidFill>
                  <a:schemeClr val="bg1"/>
                </a:solidFill>
              </a:rPr>
              <a:t>Нашият подход</a:t>
            </a:r>
            <a:r>
              <a:rPr lang="en-GB" dirty="0">
                <a:solidFill>
                  <a:schemeClr val="bg1"/>
                </a:solidFill>
              </a:rPr>
              <a:t>… </a:t>
            </a:r>
            <a:br>
              <a:rPr lang="en-GB" dirty="0">
                <a:solidFill>
                  <a:schemeClr val="bg1"/>
                </a:solidFill>
              </a:rPr>
            </a:br>
            <a:r>
              <a:rPr lang="bg-BG" sz="3921" dirty="0"/>
              <a:t>Интегриране и добавяне на </a:t>
            </a:r>
            <a:r>
              <a:rPr lang="bg-BG" sz="3921" dirty="0" err="1"/>
              <a:t>аналитики</a:t>
            </a:r>
            <a:endParaRPr lang="en-GB" sz="3921" dirty="0"/>
          </a:p>
        </p:txBody>
      </p:sp>
      <p:sp>
        <p:nvSpPr>
          <p:cNvPr id="6" name="Text Placeholder 5"/>
          <p:cNvSpPr>
            <a:spLocks noGrp="1"/>
          </p:cNvSpPr>
          <p:nvPr>
            <p:ph type="body" sz="quarter" idx="11"/>
          </p:nvPr>
        </p:nvSpPr>
        <p:spPr>
          <a:xfrm>
            <a:off x="2077278" y="2605188"/>
            <a:ext cx="2674085" cy="1050007"/>
          </a:xfrm>
        </p:spPr>
        <p:txBody>
          <a:bodyPr>
            <a:noAutofit/>
          </a:bodyPr>
          <a:lstStyle/>
          <a:p>
            <a:pPr defTabSz="932742">
              <a:spcBef>
                <a:spcPts val="1800"/>
              </a:spcBef>
              <a:buClr>
                <a:schemeClr val="tx1"/>
              </a:buClr>
              <a:buSzPct val="90000"/>
            </a:pPr>
            <a:r>
              <a:rPr lang="en-GB" sz="2800" dirty="0">
                <a:latin typeface="+mj-lt"/>
              </a:rPr>
              <a:t>Systems of </a:t>
            </a:r>
            <a:br>
              <a:rPr lang="en-GB" sz="2800" dirty="0">
                <a:latin typeface="+mj-lt"/>
              </a:rPr>
            </a:br>
            <a:r>
              <a:rPr lang="en-GB" sz="2800" dirty="0">
                <a:latin typeface="+mj-lt"/>
              </a:rPr>
              <a:t>Record</a:t>
            </a:r>
          </a:p>
        </p:txBody>
      </p:sp>
      <p:sp>
        <p:nvSpPr>
          <p:cNvPr id="11" name="Text Placeholder 5"/>
          <p:cNvSpPr txBox="1">
            <a:spLocks/>
          </p:cNvSpPr>
          <p:nvPr/>
        </p:nvSpPr>
        <p:spPr>
          <a:xfrm>
            <a:off x="7291232" y="2605188"/>
            <a:ext cx="2812731" cy="956632"/>
          </a:xfrm>
          <a:prstGeom prst="rect">
            <a:avLst/>
          </a:prstGeom>
        </p:spPr>
        <p:txBody>
          <a:bodyPr vert="horz" wrap="square" lIns="143428" tIns="89642" rIns="143428" bIns="89642" rtlCol="0">
            <a:spAutoFit/>
          </a:bodyPr>
          <a:lstStyle>
            <a:lvl1pPr marL="0" marR="0" indent="0" algn="l" defTabSz="932742" rtl="0" eaLnBrk="1" fontAlgn="auto" latinLnBrk="0" hangingPunct="1">
              <a:lnSpc>
                <a:spcPct val="90000"/>
              </a:lnSpc>
              <a:spcBef>
                <a:spcPts val="1800"/>
              </a:spcBef>
              <a:spcAft>
                <a:spcPts val="0"/>
              </a:spcAft>
              <a:buClr>
                <a:schemeClr val="tx1"/>
              </a:buClr>
              <a:buSzPct val="90000"/>
              <a:buFont typeface="Wingdings" panose="05000000000000000000" pitchFamily="2" charset="2"/>
              <a:buNone/>
              <a:tabLst/>
              <a:defRPr sz="3200" kern="1200" spc="0" baseline="0">
                <a:solidFill>
                  <a:schemeClr val="bg1"/>
                </a:solidFill>
                <a:latin typeface="+mj-lt"/>
                <a:ea typeface="+mn-ea"/>
                <a:cs typeface="+mn-cs"/>
              </a:defRPr>
            </a:lvl1pPr>
            <a:lvl2pPr marL="28575" marR="0" indent="0" algn="l" defTabSz="932742" rtl="0" eaLnBrk="1" fontAlgn="auto" latinLnBrk="0" hangingPunct="1">
              <a:lnSpc>
                <a:spcPct val="90000"/>
              </a:lnSpc>
              <a:spcBef>
                <a:spcPts val="600"/>
              </a:spcBef>
              <a:spcAft>
                <a:spcPts val="0"/>
              </a:spcAft>
              <a:buClr>
                <a:schemeClr val="tx1"/>
              </a:buClr>
              <a:buSzPct val="90000"/>
              <a:buFont typeface="Wingdings" panose="05000000000000000000" pitchFamily="2" charset="2"/>
              <a:buNone/>
              <a:tabLst/>
              <a:defRPr sz="2000" kern="1200" spc="0" baseline="0">
                <a:solidFill>
                  <a:schemeClr val="bg1"/>
                </a:solidFill>
                <a:latin typeface="+mn-lt"/>
                <a:ea typeface="+mn-ea"/>
                <a:cs typeface="+mn-cs"/>
              </a:defRPr>
            </a:lvl2pPr>
            <a:lvl3pPr marL="223838"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solidFill>
                  <a:schemeClr val="bg1"/>
                </a:solidFill>
                <a:latin typeface="+mn-lt"/>
                <a:ea typeface="+mn-ea"/>
                <a:cs typeface="+mn-cs"/>
              </a:defRPr>
            </a:lvl3pPr>
            <a:lvl4pPr marL="476250"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solidFill>
                  <a:schemeClr val="bg1"/>
                </a:solidFill>
                <a:latin typeface="+mn-lt"/>
                <a:ea typeface="+mn-ea"/>
                <a:cs typeface="+mn-cs"/>
              </a:defRPr>
            </a:lvl4pPr>
            <a:lvl5pPr marL="739775"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a:t>Systems of </a:t>
            </a:r>
            <a:br>
              <a:rPr lang="en-GB" sz="2800" dirty="0"/>
            </a:br>
            <a:r>
              <a:rPr lang="en-GB" sz="2800" dirty="0"/>
              <a:t>Intelligence</a:t>
            </a:r>
          </a:p>
        </p:txBody>
      </p:sp>
      <p:sp>
        <p:nvSpPr>
          <p:cNvPr id="8" name="Arrow: Striped Right 7"/>
          <p:cNvSpPr/>
          <p:nvPr/>
        </p:nvSpPr>
        <p:spPr bwMode="auto">
          <a:xfrm>
            <a:off x="5348979" y="2532575"/>
            <a:ext cx="1344637" cy="1195233"/>
          </a:xfrm>
          <a:prstGeom prst="stripedRightArrow">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GB"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descr="TELELINK">
            <a:extLst>
              <a:ext uri="{FF2B5EF4-FFF2-40B4-BE49-F238E27FC236}">
                <a16:creationId xmlns:a16="http://schemas.microsoft.com/office/drawing/2014/main" id="{23EC3126-BECB-4759-97D0-634EB77E5D6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07097" y="6267679"/>
            <a:ext cx="1307286" cy="441987"/>
          </a:xfrm>
          <a:prstGeom prst="rect">
            <a:avLst/>
          </a:prstGeom>
          <a:noFill/>
          <a:ln>
            <a:noFill/>
          </a:ln>
        </p:spPr>
      </p:pic>
    </p:spTree>
    <p:extLst>
      <p:ext uri="{BB962C8B-B14F-4D97-AF65-F5344CB8AC3E}">
        <p14:creationId xmlns:p14="http://schemas.microsoft.com/office/powerpoint/2010/main" val="1947395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458" y="1945"/>
            <a:ext cx="12188542" cy="6856055"/>
          </a:xfrm>
          <a:prstGeom prst="rect">
            <a:avLst/>
          </a:prstGeom>
        </p:spPr>
      </p:pic>
      <p:grpSp>
        <p:nvGrpSpPr>
          <p:cNvPr id="3" name="Group 2"/>
          <p:cNvGrpSpPr/>
          <p:nvPr/>
        </p:nvGrpSpPr>
        <p:grpSpPr>
          <a:xfrm>
            <a:off x="531448" y="400687"/>
            <a:ext cx="379076" cy="1154204"/>
            <a:chOff x="322976" y="527700"/>
            <a:chExt cx="371230" cy="1177684"/>
          </a:xfrm>
        </p:grpSpPr>
        <p:grpSp>
          <p:nvGrpSpPr>
            <p:cNvPr id="6" name="Group 5"/>
            <p:cNvGrpSpPr/>
            <p:nvPr/>
          </p:nvGrpSpPr>
          <p:grpSpPr>
            <a:xfrm>
              <a:off x="322976" y="527700"/>
              <a:ext cx="371230" cy="681437"/>
              <a:chOff x="45820" y="3410573"/>
              <a:chExt cx="312471" cy="655094"/>
            </a:xfrm>
          </p:grpSpPr>
          <p:sp>
            <p:nvSpPr>
              <p:cNvPr id="9" name="TextBox 8"/>
              <p:cNvSpPr txBox="1"/>
              <p:nvPr/>
            </p:nvSpPr>
            <p:spPr>
              <a:xfrm>
                <a:off x="45820" y="3533258"/>
                <a:ext cx="77061" cy="532409"/>
              </a:xfrm>
              <a:prstGeom prst="rect">
                <a:avLst/>
              </a:prstGeom>
              <a:noFill/>
            </p:spPr>
            <p:txBody>
              <a:bodyPr wrap="none" lIns="0" tIns="0" rIns="0" bIns="0" rtlCol="0">
                <a:spAutoFit/>
              </a:bodyPr>
              <a:lstStyle/>
              <a:p>
                <a:pPr defTabSz="1242529">
                  <a:defRPr/>
                </a:pPr>
                <a:r>
                  <a:rPr lang="en-US" sz="3527" kern="0" spc="-71" dirty="0">
                    <a:solidFill>
                      <a:srgbClr val="505050"/>
                    </a:solidFill>
                    <a:latin typeface="Segoe UI Light" panose="020B0502040204020203" pitchFamily="34" charset="0"/>
                    <a:cs typeface="Segoe UI Light" panose="020B0502040204020203" pitchFamily="34" charset="0"/>
                  </a:rPr>
                  <a:t> </a:t>
                </a:r>
              </a:p>
            </p:txBody>
          </p:sp>
          <p:sp>
            <p:nvSpPr>
              <p:cNvPr id="10" name="TextBox 9"/>
              <p:cNvSpPr txBox="1"/>
              <p:nvPr/>
            </p:nvSpPr>
            <p:spPr>
              <a:xfrm>
                <a:off x="358237" y="3410573"/>
                <a:ext cx="54" cy="277117"/>
              </a:xfrm>
              <a:prstGeom prst="rect">
                <a:avLst/>
              </a:prstGeom>
              <a:noFill/>
            </p:spPr>
            <p:txBody>
              <a:bodyPr wrap="none" lIns="0" tIns="0" rIns="0" bIns="0" rtlCol="0">
                <a:spAutoFit/>
              </a:bodyPr>
              <a:lstStyle/>
              <a:p>
                <a:pPr defTabSz="1242529">
                  <a:defRPr/>
                </a:pPr>
                <a:endParaRPr lang="en-US" sz="1836" kern="0" spc="-71" dirty="0">
                  <a:solidFill>
                    <a:srgbClr val="505050"/>
                  </a:solidFill>
                  <a:latin typeface="Segoe UI"/>
                </a:endParaRPr>
              </a:p>
            </p:txBody>
          </p:sp>
        </p:grpSp>
        <p:sp>
          <p:nvSpPr>
            <p:cNvPr id="7" name="TextBox 6"/>
            <p:cNvSpPr txBox="1"/>
            <p:nvPr/>
          </p:nvSpPr>
          <p:spPr>
            <a:xfrm>
              <a:off x="439596" y="1328539"/>
              <a:ext cx="64" cy="376845"/>
            </a:xfrm>
            <a:prstGeom prst="rect">
              <a:avLst/>
            </a:prstGeom>
            <a:noFill/>
          </p:spPr>
          <p:txBody>
            <a:bodyPr wrap="none" lIns="0" tIns="0" rIns="0" bIns="0" rtlCol="0">
              <a:spAutoFit/>
            </a:bodyPr>
            <a:lstStyle/>
            <a:p>
              <a:pPr defTabSz="1218285">
                <a:defRPr/>
              </a:pPr>
              <a:endParaRPr lang="en-US" sz="2400" spc="-70" dirty="0">
                <a:solidFill>
                  <a:srgbClr val="505050"/>
                </a:solidFill>
                <a:latin typeface="Segoe UI Light" panose="020B0502040204020203" pitchFamily="34" charset="0"/>
                <a:cs typeface="Segoe UI Light" panose="020B0502040204020203" pitchFamily="34" charset="0"/>
              </a:endParaRPr>
            </a:p>
          </p:txBody>
        </p:sp>
      </p:grpSp>
      <p:sp>
        <p:nvSpPr>
          <p:cNvPr id="8" name="Title 7"/>
          <p:cNvSpPr>
            <a:spLocks noGrp="1"/>
          </p:cNvSpPr>
          <p:nvPr>
            <p:ph type="title"/>
          </p:nvPr>
        </p:nvSpPr>
        <p:spPr>
          <a:xfrm>
            <a:off x="293500" y="195170"/>
            <a:ext cx="10514108" cy="1325375"/>
          </a:xfrm>
        </p:spPr>
        <p:txBody>
          <a:bodyPr/>
          <a:lstStyle/>
          <a:p>
            <a:r>
              <a:rPr lang="en-US" dirty="0">
                <a:solidFill>
                  <a:schemeClr val="bg1"/>
                </a:solidFill>
              </a:rPr>
              <a:t>Big Data</a:t>
            </a:r>
          </a:p>
        </p:txBody>
      </p:sp>
      <p:sp>
        <p:nvSpPr>
          <p:cNvPr id="17" name="Text Placeholder 17"/>
          <p:cNvSpPr txBox="1">
            <a:spLocks/>
          </p:cNvSpPr>
          <p:nvPr/>
        </p:nvSpPr>
        <p:spPr>
          <a:xfrm>
            <a:off x="293500" y="683200"/>
            <a:ext cx="9585996" cy="522232"/>
          </a:xfrm>
          <a:prstGeom prst="rect">
            <a:avLst/>
          </a:prstGeom>
        </p:spPr>
        <p:txBody>
          <a:bodyPr vert="horz" lIns="137121" tIns="91414" rIns="137121" bIns="137121" rtlCol="0">
            <a:noAutofit/>
          </a:bodyPr>
          <a:lstStyle>
            <a:lvl1pPr marL="0" indent="0" algn="l" defTabSz="1088078"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59" indent="-194391" algn="l" defTabSz="1088078"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693" indent="-173232" algn="l" defTabSz="108807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28" indent="-177200"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57" indent="-179845"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16"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25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29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332"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218285">
              <a:defRPr/>
            </a:pPr>
            <a:r>
              <a:rPr lang="bg-BG" spc="-70" dirty="0">
                <a:solidFill>
                  <a:prstClr val="white"/>
                </a:solidFill>
                <a:latin typeface="Segoe UI Light" panose="020B0502040204020203" pitchFamily="34" charset="0"/>
                <a:cs typeface="Segoe UI Light" panose="020B0502040204020203" pitchFamily="34" charset="0"/>
              </a:rPr>
              <a:t>Нарастващи обеми от информация в градовете от различни източници</a:t>
            </a:r>
            <a:endParaRPr lang="en-US" spc="-70" dirty="0">
              <a:solidFill>
                <a:prstClr val="white"/>
              </a:solidFill>
              <a:latin typeface="Segoe UI Light" panose="020B0502040204020203" pitchFamily="34" charset="0"/>
              <a:cs typeface="Segoe UI Light" panose="020B0502040204020203" pitchFamily="34" charset="0"/>
            </a:endParaRPr>
          </a:p>
        </p:txBody>
      </p:sp>
      <p:pic>
        <p:nvPicPr>
          <p:cNvPr id="12" name="Picture 11" descr="TELELINK">
            <a:extLst>
              <a:ext uri="{FF2B5EF4-FFF2-40B4-BE49-F238E27FC236}">
                <a16:creationId xmlns:a16="http://schemas.microsoft.com/office/drawing/2014/main" id="{164533CE-76B7-494C-8418-81DCD81673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52826" y="6204620"/>
            <a:ext cx="1307286" cy="441987"/>
          </a:xfrm>
          <a:prstGeom prst="rect">
            <a:avLst/>
          </a:prstGeom>
          <a:noFill/>
          <a:ln>
            <a:noFill/>
          </a:ln>
        </p:spPr>
      </p:pic>
    </p:spTree>
    <p:extLst>
      <p:ext uri="{BB962C8B-B14F-4D97-AF65-F5344CB8AC3E}">
        <p14:creationId xmlns:p14="http://schemas.microsoft.com/office/powerpoint/2010/main" val="189891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D59D-0D16-4D11-B3F8-E0503517973B}"/>
              </a:ext>
            </a:extLst>
          </p:cNvPr>
          <p:cNvSpPr>
            <a:spLocks noGrp="1"/>
          </p:cNvSpPr>
          <p:nvPr>
            <p:ph type="title"/>
          </p:nvPr>
        </p:nvSpPr>
        <p:spPr/>
        <p:txBody>
          <a:bodyPr/>
          <a:lstStyle/>
          <a:p>
            <a:r>
              <a:rPr lang="bg-BG" dirty="0"/>
              <a:t>Нашите решения...</a:t>
            </a:r>
          </a:p>
        </p:txBody>
      </p:sp>
      <p:sp>
        <p:nvSpPr>
          <p:cNvPr id="3" name="Content Placeholder 2">
            <a:extLst>
              <a:ext uri="{FF2B5EF4-FFF2-40B4-BE49-F238E27FC236}">
                <a16:creationId xmlns:a16="http://schemas.microsoft.com/office/drawing/2014/main" id="{D04027B3-6306-4861-9583-DFC653D4967B}"/>
              </a:ext>
            </a:extLst>
          </p:cNvPr>
          <p:cNvSpPr>
            <a:spLocks noGrp="1"/>
          </p:cNvSpPr>
          <p:nvPr>
            <p:ph idx="1"/>
          </p:nvPr>
        </p:nvSpPr>
        <p:spPr/>
        <p:txBody>
          <a:bodyPr/>
          <a:lstStyle/>
          <a:p>
            <a:endParaRPr lang="bg-BG" dirty="0"/>
          </a:p>
        </p:txBody>
      </p:sp>
      <p:sp>
        <p:nvSpPr>
          <p:cNvPr id="4" name="Date Placeholder 3">
            <a:extLst>
              <a:ext uri="{FF2B5EF4-FFF2-40B4-BE49-F238E27FC236}">
                <a16:creationId xmlns:a16="http://schemas.microsoft.com/office/drawing/2014/main" id="{B3E321DB-B17A-4CE2-975D-3D3744600532}"/>
              </a:ext>
            </a:extLst>
          </p:cNvPr>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a:extLst>
              <a:ext uri="{FF2B5EF4-FFF2-40B4-BE49-F238E27FC236}">
                <a16:creationId xmlns:a16="http://schemas.microsoft.com/office/drawing/2014/main" id="{AAE14010-B098-4827-ABFA-5248215327D1}"/>
              </a:ext>
            </a:extLst>
          </p:cNvPr>
          <p:cNvSpPr>
            <a:spLocks noGrp="1"/>
          </p:cNvSpPr>
          <p:nvPr>
            <p:ph type="sldNum" sz="quarter" idx="12"/>
          </p:nvPr>
        </p:nvSpPr>
        <p:spPr/>
        <p:txBody>
          <a:bodyPr/>
          <a:lstStyle/>
          <a:p>
            <a:fld id="{042A725C-C087-4391-BB5F-F304FACECCBF}" type="slidenum">
              <a:rPr lang="en-US" smtClean="0"/>
              <a:t>19</a:t>
            </a:fld>
            <a:endParaRPr lang="en-US"/>
          </a:p>
        </p:txBody>
      </p:sp>
    </p:spTree>
    <p:extLst>
      <p:ext uri="{BB962C8B-B14F-4D97-AF65-F5344CB8AC3E}">
        <p14:creationId xmlns:p14="http://schemas.microsoft.com/office/powerpoint/2010/main" val="284970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68" y="229301"/>
            <a:ext cx="4805123" cy="875211"/>
          </a:xfrm>
        </p:spPr>
        <p:txBody>
          <a:bodyPr/>
          <a:lstStyle/>
          <a:p>
            <a:r>
              <a:rPr lang="bg-BG" dirty="0"/>
              <a:t>Защо сме тук?</a:t>
            </a:r>
            <a:endParaRPr lang="en-US" dirty="0"/>
          </a:p>
        </p:txBody>
      </p:sp>
      <p:grpSp>
        <p:nvGrpSpPr>
          <p:cNvPr id="4" name="Group 3">
            <a:extLst>
              <a:ext uri="{FF2B5EF4-FFF2-40B4-BE49-F238E27FC236}">
                <a16:creationId xmlns:a16="http://schemas.microsoft.com/office/drawing/2014/main" id="{E518A7C4-26A5-45E6-8B6F-9EFD67D43097}"/>
              </a:ext>
            </a:extLst>
          </p:cNvPr>
          <p:cNvGrpSpPr/>
          <p:nvPr/>
        </p:nvGrpSpPr>
        <p:grpSpPr>
          <a:xfrm>
            <a:off x="2753447" y="1209578"/>
            <a:ext cx="6685106" cy="4438844"/>
            <a:chOff x="653242" y="978624"/>
            <a:chExt cx="4453899" cy="3368031"/>
          </a:xfrm>
        </p:grpSpPr>
        <p:pic>
          <p:nvPicPr>
            <p:cNvPr id="31" name="Picture 20" descr="Ð ÐµÐ·ÑÐ»ÑÐ°Ñ Ñ Ð¸Ð·Ð¾Ð±ÑÐ°Ð¶ÐµÐ½Ð¸Ðµ Ð·Ð° timeline 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502"/>
            <a:stretch/>
          </p:blipFill>
          <p:spPr bwMode="auto">
            <a:xfrm>
              <a:off x="1238824" y="2395959"/>
              <a:ext cx="3080252" cy="19506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3"/>
            <a:stretch>
              <a:fillRect/>
            </a:stretch>
          </p:blipFill>
          <p:spPr>
            <a:xfrm>
              <a:off x="653242" y="3413166"/>
              <a:ext cx="4453899" cy="515236"/>
            </a:xfrm>
            <a:prstGeom prst="rect">
              <a:avLst/>
            </a:prstGeom>
          </p:spPr>
        </p:pic>
        <p:pic>
          <p:nvPicPr>
            <p:cNvPr id="22" name="Picture 2" descr="Ð ÐµÐ·ÑÐ»ÑÐ°Ñ Ñ Ð¸Ð·Ð¾Ð±ÑÐ°Ð¶ÐµÐ½Ð¸Ðµ Ð·Ð° city png">
              <a:extLst>
                <a:ext uri="{FF2B5EF4-FFF2-40B4-BE49-F238E27FC236}">
                  <a16:creationId xmlns:a16="http://schemas.microsoft.com/office/drawing/2014/main" id="{10BB5DD6-D2A4-4148-98C2-EFEB67E6B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601" y="978624"/>
              <a:ext cx="3336698" cy="15432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805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20</a:t>
            </a:fld>
            <a:endParaRPr lang="en-US"/>
          </a:p>
        </p:txBody>
      </p:sp>
      <p:sp>
        <p:nvSpPr>
          <p:cNvPr id="6" name="Rectangle 5"/>
          <p:cNvSpPr/>
          <p:nvPr/>
        </p:nvSpPr>
        <p:spPr>
          <a:xfrm>
            <a:off x="3615898" y="2164222"/>
            <a:ext cx="4895251" cy="1754326"/>
          </a:xfrm>
          <a:prstGeom prst="rect">
            <a:avLst/>
          </a:prstGeom>
          <a:noFill/>
        </p:spPr>
        <p:txBody>
          <a:bodyPr wrap="none" lIns="91440" tIns="45720" rIns="91440" bIns="45720">
            <a:spAutoFit/>
          </a:bodyPr>
          <a:lstStyle/>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WE MAKE PEOPLE</a:t>
            </a:r>
          </a:p>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ENJOY THEIR CITY.</a:t>
            </a:r>
          </a:p>
          <a:p>
            <a:pPr algn="ctr"/>
            <a:r>
              <a:rPr lang="en-U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STARA ZAGORA AFC</a:t>
            </a:r>
            <a:endPar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8" name="TextBox 7"/>
          <p:cNvSpPr txBox="1"/>
          <p:nvPr/>
        </p:nvSpPr>
        <p:spPr>
          <a:xfrm>
            <a:off x="3564972" y="4684441"/>
            <a:ext cx="5292229" cy="369332"/>
          </a:xfrm>
          <a:prstGeom prst="rect">
            <a:avLst/>
          </a:prstGeom>
          <a:noFill/>
        </p:spPr>
        <p:txBody>
          <a:bodyPr wrap="square" rtlCol="0">
            <a:spAutoFit/>
          </a:bodyPr>
          <a:lstStyle/>
          <a:p>
            <a:r>
              <a:rPr lang="en-US" b="1" dirty="0"/>
              <a:t>3 </a:t>
            </a:r>
            <a:r>
              <a:rPr lang="bg-BG" b="1" dirty="0"/>
              <a:t>центъра за</a:t>
            </a:r>
            <a:r>
              <a:rPr lang="en-US" b="1" dirty="0"/>
              <a:t> </a:t>
            </a:r>
            <a:r>
              <a:rPr lang="bg-BG" b="1" dirty="0"/>
              <a:t>издаване на билетни продукти </a:t>
            </a:r>
            <a:endParaRPr lang="en-US" b="1" dirty="0"/>
          </a:p>
        </p:txBody>
      </p:sp>
      <p:sp>
        <p:nvSpPr>
          <p:cNvPr id="9" name="TextBox 8"/>
          <p:cNvSpPr txBox="1"/>
          <p:nvPr/>
        </p:nvSpPr>
        <p:spPr>
          <a:xfrm>
            <a:off x="591456" y="5245812"/>
            <a:ext cx="2794290" cy="369332"/>
          </a:xfrm>
          <a:prstGeom prst="rect">
            <a:avLst/>
          </a:prstGeom>
          <a:noFill/>
        </p:spPr>
        <p:txBody>
          <a:bodyPr wrap="square" rtlCol="0">
            <a:spAutoFit/>
          </a:bodyPr>
          <a:lstStyle/>
          <a:p>
            <a:r>
              <a:rPr lang="en-US" b="1" dirty="0"/>
              <a:t>77 </a:t>
            </a:r>
            <a:r>
              <a:rPr lang="bg-BG" b="1" dirty="0"/>
              <a:t>превозни средства</a:t>
            </a:r>
            <a:endParaRPr lang="en-US" b="1" dirty="0"/>
          </a:p>
        </p:txBody>
      </p:sp>
      <p:sp>
        <p:nvSpPr>
          <p:cNvPr id="10" name="TextBox 9"/>
          <p:cNvSpPr txBox="1"/>
          <p:nvPr/>
        </p:nvSpPr>
        <p:spPr>
          <a:xfrm>
            <a:off x="9862456" y="5265668"/>
            <a:ext cx="1132156" cy="369332"/>
          </a:xfrm>
          <a:prstGeom prst="rect">
            <a:avLst/>
          </a:prstGeom>
          <a:noFill/>
        </p:spPr>
        <p:txBody>
          <a:bodyPr wrap="square" rtlCol="0">
            <a:spAutoFit/>
          </a:bodyPr>
          <a:lstStyle/>
          <a:p>
            <a:r>
              <a:rPr lang="bg-BG" b="1" dirty="0"/>
              <a:t>10 </a:t>
            </a:r>
            <a:r>
              <a:rPr lang="en-US" b="1" dirty="0"/>
              <a:t>TVM</a:t>
            </a:r>
          </a:p>
        </p:txBody>
      </p:sp>
      <p:sp>
        <p:nvSpPr>
          <p:cNvPr id="11" name="TextBox 10"/>
          <p:cNvSpPr txBox="1"/>
          <p:nvPr/>
        </p:nvSpPr>
        <p:spPr>
          <a:xfrm>
            <a:off x="1304053" y="1474112"/>
            <a:ext cx="1165606" cy="369332"/>
          </a:xfrm>
          <a:prstGeom prst="rect">
            <a:avLst/>
          </a:prstGeom>
          <a:noFill/>
        </p:spPr>
        <p:txBody>
          <a:bodyPr wrap="square" rtlCol="0">
            <a:spAutoFit/>
          </a:bodyPr>
          <a:lstStyle/>
          <a:p>
            <a:r>
              <a:rPr lang="bg-BG" b="1" dirty="0"/>
              <a:t>Уебсайт</a:t>
            </a:r>
            <a:endParaRPr lang="en-US" b="1" dirty="0"/>
          </a:p>
        </p:txBody>
      </p:sp>
      <p:sp>
        <p:nvSpPr>
          <p:cNvPr id="12" name="TextBox 11"/>
          <p:cNvSpPr txBox="1"/>
          <p:nvPr/>
        </p:nvSpPr>
        <p:spPr>
          <a:xfrm>
            <a:off x="3599722" y="487226"/>
            <a:ext cx="5222731" cy="369332"/>
          </a:xfrm>
          <a:prstGeom prst="rect">
            <a:avLst/>
          </a:prstGeom>
          <a:noFill/>
        </p:spPr>
        <p:txBody>
          <a:bodyPr wrap="square" rtlCol="0">
            <a:spAutoFit/>
          </a:bodyPr>
          <a:lstStyle/>
          <a:p>
            <a:r>
              <a:rPr lang="bg-BG" b="1" dirty="0"/>
              <a:t>Софтуер за управление на билетна система</a:t>
            </a:r>
            <a:endParaRPr lang="en-US" b="1" dirty="0"/>
          </a:p>
        </p:txBody>
      </p:sp>
      <p:sp>
        <p:nvSpPr>
          <p:cNvPr id="13" name="TextBox 12"/>
          <p:cNvSpPr txBox="1"/>
          <p:nvPr/>
        </p:nvSpPr>
        <p:spPr>
          <a:xfrm>
            <a:off x="9093402" y="1289446"/>
            <a:ext cx="2845753" cy="369332"/>
          </a:xfrm>
          <a:prstGeom prst="rect">
            <a:avLst/>
          </a:prstGeom>
          <a:noFill/>
        </p:spPr>
        <p:txBody>
          <a:bodyPr wrap="square" rtlCol="0">
            <a:spAutoFit/>
          </a:bodyPr>
          <a:lstStyle/>
          <a:p>
            <a:r>
              <a:rPr lang="bg-BG" b="1" dirty="0"/>
              <a:t>Мобилни приложения</a:t>
            </a:r>
            <a:endParaRPr lang="en-US" b="1" dirty="0"/>
          </a:p>
        </p:txBody>
      </p:sp>
      <p:sp>
        <p:nvSpPr>
          <p:cNvPr id="14" name="TextBox 13"/>
          <p:cNvSpPr txBox="1"/>
          <p:nvPr/>
        </p:nvSpPr>
        <p:spPr>
          <a:xfrm>
            <a:off x="4224675" y="5635000"/>
            <a:ext cx="3677695" cy="369332"/>
          </a:xfrm>
          <a:prstGeom prst="rect">
            <a:avLst/>
          </a:prstGeom>
          <a:noFill/>
        </p:spPr>
        <p:txBody>
          <a:bodyPr wrap="square" rtlCol="0">
            <a:spAutoFit/>
          </a:bodyPr>
          <a:lstStyle/>
          <a:p>
            <a:r>
              <a:rPr lang="en-US" b="1" dirty="0"/>
              <a:t>50 </a:t>
            </a:r>
            <a:r>
              <a:rPr lang="bg-BG" b="1" dirty="0"/>
              <a:t>устройства за контрольори</a:t>
            </a:r>
            <a:endParaRPr lang="en-US" b="1" dirty="0"/>
          </a:p>
        </p:txBody>
      </p:sp>
      <p:pic>
        <p:nvPicPr>
          <p:cNvPr id="2" name="Picture 1"/>
          <p:cNvPicPr>
            <a:picLocks noChangeAspect="1"/>
          </p:cNvPicPr>
          <p:nvPr/>
        </p:nvPicPr>
        <p:blipFill>
          <a:blip r:embed="rId2"/>
          <a:stretch>
            <a:fillRect/>
          </a:stretch>
        </p:blipFill>
        <p:spPr>
          <a:xfrm>
            <a:off x="779529" y="4334910"/>
            <a:ext cx="2214654" cy="1068393"/>
          </a:xfrm>
          <a:prstGeom prst="rect">
            <a:avLst/>
          </a:prstGeom>
        </p:spPr>
      </p:pic>
    </p:spTree>
    <p:extLst>
      <p:ext uri="{BB962C8B-B14F-4D97-AF65-F5344CB8AC3E}">
        <p14:creationId xmlns:p14="http://schemas.microsoft.com/office/powerpoint/2010/main" val="18446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grpId="1" nodeType="clickEffect">
                                  <p:stCondLst>
                                    <p:cond delay="0"/>
                                  </p:stCondLst>
                                  <p:childTnLst>
                                    <p:animEffect transition="out" filter="fade">
                                      <p:cBhvr>
                                        <p:cTn id="49" dur="500" tmFilter="0, 0; .2, .5; .8, .5; 1, 0"/>
                                        <p:tgtEl>
                                          <p:spTgt spid="12"/>
                                        </p:tgtEl>
                                      </p:cBhvr>
                                    </p:animEffect>
                                    <p:animScale>
                                      <p:cBhvr>
                                        <p:cTn id="50" dur="250" autoRev="1" fill="hold"/>
                                        <p:tgtEl>
                                          <p:spTgt spid="12"/>
                                        </p:tgtEl>
                                      </p:cBhvr>
                                      <p:by x="105000" y="105000"/>
                                    </p:animScale>
                                  </p:childTnLst>
                                </p:cTn>
                              </p:par>
                              <p:par>
                                <p:cTn id="51" presetID="26" presetClass="emph" presetSubtype="0" fill="hold" grpId="1" nodeType="withEffect">
                                  <p:stCondLst>
                                    <p:cond delay="0"/>
                                  </p:stCondLst>
                                  <p:childTnLst>
                                    <p:animEffect transition="out" filter="fade">
                                      <p:cBhvr>
                                        <p:cTn id="52" dur="500" tmFilter="0, 0; .2, .5; .8, .5; 1, 0"/>
                                        <p:tgtEl>
                                          <p:spTgt spid="13"/>
                                        </p:tgtEl>
                                      </p:cBhvr>
                                    </p:animEffect>
                                    <p:animScale>
                                      <p:cBhvr>
                                        <p:cTn id="53" dur="250" autoRev="1" fill="hold"/>
                                        <p:tgtEl>
                                          <p:spTgt spid="13"/>
                                        </p:tgtEl>
                                      </p:cBhvr>
                                      <p:by x="105000" y="105000"/>
                                    </p:animScale>
                                  </p:childTnLst>
                                </p:cTn>
                              </p:par>
                            </p:childTnLst>
                          </p:cTn>
                        </p:par>
                        <p:par>
                          <p:cTn id="54" fill="hold">
                            <p:stCondLst>
                              <p:cond delay="500"/>
                            </p:stCondLst>
                            <p:childTnLst>
                              <p:par>
                                <p:cTn id="55" presetID="26" presetClass="emph" presetSubtype="0" fill="hold" grpId="2" nodeType="afterEffect">
                                  <p:stCondLst>
                                    <p:cond delay="0"/>
                                  </p:stCondLst>
                                  <p:childTnLst>
                                    <p:animEffect transition="out" filter="fade">
                                      <p:cBhvr>
                                        <p:cTn id="56" dur="500" tmFilter="0, 0; .2, .5; .8, .5; 1, 0"/>
                                        <p:tgtEl>
                                          <p:spTgt spid="12"/>
                                        </p:tgtEl>
                                      </p:cBhvr>
                                    </p:animEffect>
                                    <p:animScale>
                                      <p:cBhvr>
                                        <p:cTn id="57" dur="250" autoRev="1" fill="hold"/>
                                        <p:tgtEl>
                                          <p:spTgt spid="12"/>
                                        </p:tgtEl>
                                      </p:cBhvr>
                                      <p:by x="105000" y="105000"/>
                                    </p:animScale>
                                  </p:childTnLst>
                                </p:cTn>
                              </p:par>
                              <p:par>
                                <p:cTn id="58" presetID="26" presetClass="emph" presetSubtype="0" fill="hold" grpId="2" nodeType="withEffect">
                                  <p:stCondLst>
                                    <p:cond delay="0"/>
                                  </p:stCondLst>
                                  <p:childTnLst>
                                    <p:animEffect transition="out" filter="fade">
                                      <p:cBhvr>
                                        <p:cTn id="59" dur="500" tmFilter="0, 0; .2, .5; .8, .5; 1, 0"/>
                                        <p:tgtEl>
                                          <p:spTgt spid="13"/>
                                        </p:tgtEl>
                                      </p:cBhvr>
                                    </p:animEffect>
                                    <p:animScale>
                                      <p:cBhvr>
                                        <p:cTn id="60" dur="250" autoRev="1" fill="hold"/>
                                        <p:tgtEl>
                                          <p:spTgt spid="13"/>
                                        </p:tgtEl>
                                      </p:cBhvr>
                                      <p:by x="105000" y="105000"/>
                                    </p:animScale>
                                  </p:childTnLst>
                                </p:cTn>
                              </p:par>
                            </p:childTnLst>
                          </p:cTn>
                        </p:par>
                        <p:par>
                          <p:cTn id="61" fill="hold">
                            <p:stCondLst>
                              <p:cond delay="1000"/>
                            </p:stCondLst>
                            <p:childTnLst>
                              <p:par>
                                <p:cTn id="62" presetID="26" presetClass="emph" presetSubtype="0" fill="hold" grpId="3" nodeType="afterEffect">
                                  <p:stCondLst>
                                    <p:cond delay="0"/>
                                  </p:stCondLst>
                                  <p:childTnLst>
                                    <p:animEffect transition="out" filter="fade">
                                      <p:cBhvr>
                                        <p:cTn id="63" dur="500" tmFilter="0, 0; .2, .5; .8, .5; 1, 0"/>
                                        <p:tgtEl>
                                          <p:spTgt spid="12"/>
                                        </p:tgtEl>
                                      </p:cBhvr>
                                    </p:animEffect>
                                    <p:animScale>
                                      <p:cBhvr>
                                        <p:cTn id="64" dur="250" autoRev="1" fill="hold"/>
                                        <p:tgtEl>
                                          <p:spTgt spid="12"/>
                                        </p:tgtEl>
                                      </p:cBhvr>
                                      <p:by x="105000" y="105000"/>
                                    </p:animScale>
                                  </p:childTnLst>
                                </p:cTn>
                              </p:par>
                              <p:par>
                                <p:cTn id="65" presetID="26" presetClass="emph" presetSubtype="0" fill="hold" grpId="3" nodeType="withEffect">
                                  <p:stCondLst>
                                    <p:cond delay="0"/>
                                  </p:stCondLst>
                                  <p:childTnLst>
                                    <p:animEffect transition="out" filter="fade">
                                      <p:cBhvr>
                                        <p:cTn id="66" dur="500" tmFilter="0, 0; .2, .5; .8, .5; 1, 0"/>
                                        <p:tgtEl>
                                          <p:spTgt spid="13"/>
                                        </p:tgtEl>
                                      </p:cBhvr>
                                    </p:animEffect>
                                    <p:animScale>
                                      <p:cBhvr>
                                        <p:cTn id="6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2" grpId="1"/>
      <p:bldP spid="12" grpId="2"/>
      <p:bldP spid="12" grpId="3"/>
      <p:bldP spid="13" grpId="0"/>
      <p:bldP spid="13" grpId="1"/>
      <p:bldP spid="13" grpId="2"/>
      <p:bldP spid="13" grpId="3"/>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Experience</a:t>
            </a:r>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21</a:t>
            </a:fld>
            <a:endParaRPr lang="en-US"/>
          </a:p>
        </p:txBody>
      </p:sp>
      <p:pic>
        <p:nvPicPr>
          <p:cNvPr id="6" name="Picture 5" descr="A screenshot of a cell phone&#10;&#10;Description generated with very high confidence">
            <a:extLst>
              <a:ext uri="{FF2B5EF4-FFF2-40B4-BE49-F238E27FC236}">
                <a16:creationId xmlns:a16="http://schemas.microsoft.com/office/drawing/2014/main" id="{003C74C0-4231-4757-A6F7-B9EE651C3E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108" t="7237" r="29074" b="2952"/>
          <a:stretch/>
        </p:blipFill>
        <p:spPr>
          <a:xfrm>
            <a:off x="1136696" y="1592162"/>
            <a:ext cx="2117623" cy="4183177"/>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98679BE0-73D6-4E11-8444-A8AA147F6E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108" t="7237" r="29074" b="2952"/>
          <a:stretch/>
        </p:blipFill>
        <p:spPr>
          <a:xfrm>
            <a:off x="3618305" y="1592161"/>
            <a:ext cx="2117623" cy="4183177"/>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EA5B1D82-035C-4E89-80A3-BDEC9762AFEA}"/>
              </a:ext>
            </a:extLst>
          </p:cNvPr>
          <p:cNvPicPr>
            <a:picLocks noChangeAspect="1"/>
          </p:cNvPicPr>
          <p:nvPr/>
        </p:nvPicPr>
        <p:blipFill rotWithShape="1">
          <a:blip r:embed="rId3">
            <a:extLst>
              <a:ext uri="{28A0092B-C50C-407E-A947-70E740481C1C}">
                <a14:useLocalDpi xmlns:a14="http://schemas.microsoft.com/office/drawing/2010/main" val="0"/>
              </a:ext>
            </a:extLst>
          </a:blip>
          <a:srcRect b="17576"/>
          <a:stretch/>
        </p:blipFill>
        <p:spPr>
          <a:xfrm>
            <a:off x="1298405" y="2078309"/>
            <a:ext cx="1790434" cy="3165694"/>
          </a:xfrm>
          <a:prstGeom prst="rect">
            <a:avLst/>
          </a:prstGeom>
        </p:spPr>
      </p:pic>
      <p:pic>
        <p:nvPicPr>
          <p:cNvPr id="9" name="Picture 8" descr="A close up of a map&#10;&#10;Description generated with high confidence">
            <a:extLst>
              <a:ext uri="{FF2B5EF4-FFF2-40B4-BE49-F238E27FC236}">
                <a16:creationId xmlns:a16="http://schemas.microsoft.com/office/drawing/2014/main" id="{EB24DBFC-B7E5-4D94-AA85-CB9DD0960B6B}"/>
              </a:ext>
            </a:extLst>
          </p:cNvPr>
          <p:cNvPicPr>
            <a:picLocks noChangeAspect="1"/>
          </p:cNvPicPr>
          <p:nvPr/>
        </p:nvPicPr>
        <p:blipFill rotWithShape="1">
          <a:blip r:embed="rId4">
            <a:extLst>
              <a:ext uri="{28A0092B-C50C-407E-A947-70E740481C1C}">
                <a14:useLocalDpi xmlns:a14="http://schemas.microsoft.com/office/drawing/2010/main" val="0"/>
              </a:ext>
            </a:extLst>
          </a:blip>
          <a:srcRect l="2455" t="1114" r="2401" b="2107"/>
          <a:stretch/>
        </p:blipFill>
        <p:spPr>
          <a:xfrm>
            <a:off x="3781644" y="2078309"/>
            <a:ext cx="1789989" cy="3165694"/>
          </a:xfrm>
          <a:prstGeom prst="rect">
            <a:avLst/>
          </a:prstGeom>
        </p:spPr>
      </p:pic>
      <p:pic>
        <p:nvPicPr>
          <p:cNvPr id="11" name="Picture 10" descr="A screenshot of a cell phone&#10;&#10;Description generated with very high confidence">
            <a:extLst>
              <a:ext uri="{FF2B5EF4-FFF2-40B4-BE49-F238E27FC236}">
                <a16:creationId xmlns:a16="http://schemas.microsoft.com/office/drawing/2014/main" id="{D339A62D-1EAB-4F68-95E3-927A01ADD0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108" t="7237" r="29074" b="2952"/>
          <a:stretch/>
        </p:blipFill>
        <p:spPr>
          <a:xfrm>
            <a:off x="8844186" y="1501503"/>
            <a:ext cx="2147128" cy="4241462"/>
          </a:xfrm>
          <a:prstGeom prst="rect">
            <a:avLst/>
          </a:prstGeom>
        </p:spPr>
      </p:pic>
      <p:pic>
        <p:nvPicPr>
          <p:cNvPr id="12" name="Graphic 11">
            <a:extLst>
              <a:ext uri="{FF2B5EF4-FFF2-40B4-BE49-F238E27FC236}">
                <a16:creationId xmlns:a16="http://schemas.microsoft.com/office/drawing/2014/main" id="{22BEAE21-0104-4D5E-8ED5-E9168E9780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54892" y="2078843"/>
            <a:ext cx="472296" cy="590370"/>
          </a:xfrm>
          <a:prstGeom prst="rect">
            <a:avLst/>
          </a:prstGeom>
        </p:spPr>
      </p:pic>
      <p:pic>
        <p:nvPicPr>
          <p:cNvPr id="13" name="Graphic 13">
            <a:extLst>
              <a:ext uri="{FF2B5EF4-FFF2-40B4-BE49-F238E27FC236}">
                <a16:creationId xmlns:a16="http://schemas.microsoft.com/office/drawing/2014/main" id="{27F320F8-D1F5-4207-AC7F-1AA42B27357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0610" y="2781801"/>
            <a:ext cx="520860" cy="651074"/>
          </a:xfrm>
          <a:prstGeom prst="rect">
            <a:avLst/>
          </a:prstGeom>
        </p:spPr>
      </p:pic>
      <p:pic>
        <p:nvPicPr>
          <p:cNvPr id="14" name="Graphic 15">
            <a:extLst>
              <a:ext uri="{FF2B5EF4-FFF2-40B4-BE49-F238E27FC236}">
                <a16:creationId xmlns:a16="http://schemas.microsoft.com/office/drawing/2014/main" id="{DFC37BDC-F813-4041-8849-D6399CD0885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54892" y="3545463"/>
            <a:ext cx="472296" cy="590370"/>
          </a:xfrm>
          <a:prstGeom prst="rect">
            <a:avLst/>
          </a:prstGeom>
        </p:spPr>
      </p:pic>
      <p:pic>
        <p:nvPicPr>
          <p:cNvPr id="15" name="Graphic 17">
            <a:extLst>
              <a:ext uri="{FF2B5EF4-FFF2-40B4-BE49-F238E27FC236}">
                <a16:creationId xmlns:a16="http://schemas.microsoft.com/office/drawing/2014/main" id="{6F79923D-1DDC-41CD-96A2-53E730561EF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30610" y="4936833"/>
            <a:ext cx="520860" cy="651074"/>
          </a:xfrm>
          <a:prstGeom prst="rect">
            <a:avLst/>
          </a:prstGeom>
        </p:spPr>
      </p:pic>
      <p:pic>
        <p:nvPicPr>
          <p:cNvPr id="16" name="Graphic 19">
            <a:extLst>
              <a:ext uri="{FF2B5EF4-FFF2-40B4-BE49-F238E27FC236}">
                <a16:creationId xmlns:a16="http://schemas.microsoft.com/office/drawing/2014/main" id="{7E4D2CE5-7535-4692-9143-E2D1382409E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30610" y="4228965"/>
            <a:ext cx="520860" cy="651074"/>
          </a:xfrm>
          <a:prstGeom prst="rect">
            <a:avLst/>
          </a:prstGeom>
        </p:spPr>
      </p:pic>
      <p:pic>
        <p:nvPicPr>
          <p:cNvPr id="17" name="Picture 16" descr="A picture containing shovel, tool&#10;&#10;Description generated with high confidence">
            <a:extLst>
              <a:ext uri="{FF2B5EF4-FFF2-40B4-BE49-F238E27FC236}">
                <a16:creationId xmlns:a16="http://schemas.microsoft.com/office/drawing/2014/main" id="{4D2DB07A-7D35-48C2-A86D-55089EDD4EC2}"/>
              </a:ext>
            </a:extLst>
          </p:cNvPr>
          <p:cNvPicPr>
            <a:picLocks noChangeAspect="1"/>
          </p:cNvPicPr>
          <p:nvPr/>
        </p:nvPicPr>
        <p:blipFill rotWithShape="1">
          <a:blip r:embed="rId15">
            <a:extLst>
              <a:ext uri="{28A0092B-C50C-407E-A947-70E740481C1C}">
                <a14:useLocalDpi xmlns:a14="http://schemas.microsoft.com/office/drawing/2010/main" val="0"/>
              </a:ext>
            </a:extLst>
          </a:blip>
          <a:srcRect t="5320" b="9021"/>
          <a:stretch/>
        </p:blipFill>
        <p:spPr>
          <a:xfrm flipH="1">
            <a:off x="8121562" y="1779592"/>
            <a:ext cx="408248" cy="3808316"/>
          </a:xfrm>
          <a:prstGeom prst="rect">
            <a:avLst/>
          </a:prstGeom>
        </p:spPr>
      </p:pic>
      <p:pic>
        <p:nvPicPr>
          <p:cNvPr id="18" name="Picture 17" descr="A screenshot of a cell phone&#10;&#10;Description generated with very high confidence">
            <a:extLst>
              <a:ext uri="{FF2B5EF4-FFF2-40B4-BE49-F238E27FC236}">
                <a16:creationId xmlns:a16="http://schemas.microsoft.com/office/drawing/2014/main" id="{2232B4B4-C82A-403B-AFC2-492A409FB4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16222" y="2001220"/>
            <a:ext cx="1803201" cy="3203510"/>
          </a:xfrm>
          <a:prstGeom prst="rect">
            <a:avLst/>
          </a:prstGeom>
        </p:spPr>
      </p:pic>
    </p:spTree>
    <p:extLst>
      <p:ext uri="{BB962C8B-B14F-4D97-AF65-F5344CB8AC3E}">
        <p14:creationId xmlns:p14="http://schemas.microsoft.com/office/powerpoint/2010/main" val="206882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Back-Office</a:t>
            </a:r>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22</a:t>
            </a:fld>
            <a:endParaRPr lang="en-US"/>
          </a:p>
        </p:txBody>
      </p:sp>
      <p:pic>
        <p:nvPicPr>
          <p:cNvPr id="9" name="Picture 8" descr="A screenshot of text&#10;&#10;Description generated with very high confidence">
            <a:extLst>
              <a:ext uri="{FF2B5EF4-FFF2-40B4-BE49-F238E27FC236}">
                <a16:creationId xmlns:a16="http://schemas.microsoft.com/office/drawing/2014/main" id="{5458240C-FA58-4020-B7BE-9551F83533A5}"/>
              </a:ext>
            </a:extLst>
          </p:cNvPr>
          <p:cNvPicPr>
            <a:picLocks noChangeAspect="1"/>
          </p:cNvPicPr>
          <p:nvPr/>
        </p:nvPicPr>
        <p:blipFill rotWithShape="1">
          <a:blip r:embed="rId2">
            <a:extLst>
              <a:ext uri="{28A0092B-C50C-407E-A947-70E740481C1C}">
                <a14:useLocalDpi xmlns:a14="http://schemas.microsoft.com/office/drawing/2010/main" val="0"/>
              </a:ext>
            </a:extLst>
          </a:blip>
          <a:srcRect t="6000"/>
          <a:stretch/>
        </p:blipFill>
        <p:spPr>
          <a:xfrm>
            <a:off x="6553617" y="1245996"/>
            <a:ext cx="5375677" cy="4888381"/>
          </a:xfrm>
          <a:prstGeom prst="rect">
            <a:avLst/>
          </a:prstGeom>
        </p:spPr>
      </p:pic>
      <p:pic>
        <p:nvPicPr>
          <p:cNvPr id="10" name="Picture 9">
            <a:extLst>
              <a:ext uri="{FF2B5EF4-FFF2-40B4-BE49-F238E27FC236}">
                <a16:creationId xmlns:a16="http://schemas.microsoft.com/office/drawing/2014/main" id="{5D154474-88A9-473F-BDAF-FA2D24318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2" y="1670180"/>
            <a:ext cx="6299426" cy="3820526"/>
          </a:xfrm>
          <a:prstGeom prst="rect">
            <a:avLst/>
          </a:prstGeom>
        </p:spPr>
      </p:pic>
    </p:spTree>
    <p:extLst>
      <p:ext uri="{BB962C8B-B14F-4D97-AF65-F5344CB8AC3E}">
        <p14:creationId xmlns:p14="http://schemas.microsoft.com/office/powerpoint/2010/main" val="228530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Live View</a:t>
            </a:r>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23</a:t>
            </a:fld>
            <a:endParaRPr lang="en-US"/>
          </a:p>
        </p:txBody>
      </p:sp>
      <p:pic>
        <p:nvPicPr>
          <p:cNvPr id="8" name="Picture 7">
            <a:extLst>
              <a:ext uri="{FF2B5EF4-FFF2-40B4-BE49-F238E27FC236}">
                <a16:creationId xmlns:a16="http://schemas.microsoft.com/office/drawing/2014/main" id="{9EA7FFF5-373B-476C-A6A8-B8D13776D9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846" y="496389"/>
            <a:ext cx="6437107" cy="3657266"/>
          </a:xfrm>
          <a:prstGeom prst="rect">
            <a:avLst/>
          </a:prstGeom>
        </p:spPr>
      </p:pic>
      <p:pic>
        <p:nvPicPr>
          <p:cNvPr id="6" name="Picture 5">
            <a:extLst>
              <a:ext uri="{FF2B5EF4-FFF2-40B4-BE49-F238E27FC236}">
                <a16:creationId xmlns:a16="http://schemas.microsoft.com/office/drawing/2014/main" id="{2F26E281-D3D8-48D2-9622-C1CE86625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12" y="1814847"/>
            <a:ext cx="6677100" cy="3657266"/>
          </a:xfrm>
          <a:prstGeom prst="rect">
            <a:avLst/>
          </a:prstGeom>
        </p:spPr>
      </p:pic>
    </p:spTree>
    <p:extLst>
      <p:ext uri="{BB962C8B-B14F-4D97-AF65-F5344CB8AC3E}">
        <p14:creationId xmlns:p14="http://schemas.microsoft.com/office/powerpoint/2010/main" val="285972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D59D-0D16-4D11-B3F8-E0503517973B}"/>
              </a:ext>
            </a:extLst>
          </p:cNvPr>
          <p:cNvSpPr>
            <a:spLocks noGrp="1"/>
          </p:cNvSpPr>
          <p:nvPr>
            <p:ph type="title"/>
          </p:nvPr>
        </p:nvSpPr>
        <p:spPr/>
        <p:txBody>
          <a:bodyPr/>
          <a:lstStyle/>
          <a:p>
            <a:r>
              <a:rPr lang="en-US" dirty="0"/>
              <a:t>Smart Parking</a:t>
            </a:r>
            <a:endParaRPr lang="bg-BG" dirty="0"/>
          </a:p>
        </p:txBody>
      </p:sp>
      <p:sp>
        <p:nvSpPr>
          <p:cNvPr id="4" name="Date Placeholder 3">
            <a:extLst>
              <a:ext uri="{FF2B5EF4-FFF2-40B4-BE49-F238E27FC236}">
                <a16:creationId xmlns:a16="http://schemas.microsoft.com/office/drawing/2014/main" id="{B3E321DB-B17A-4CE2-975D-3D3744600532}"/>
              </a:ext>
            </a:extLst>
          </p:cNvPr>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a:extLst>
              <a:ext uri="{FF2B5EF4-FFF2-40B4-BE49-F238E27FC236}">
                <a16:creationId xmlns:a16="http://schemas.microsoft.com/office/drawing/2014/main" id="{AAE14010-B098-4827-ABFA-5248215327D1}"/>
              </a:ext>
            </a:extLst>
          </p:cNvPr>
          <p:cNvSpPr>
            <a:spLocks noGrp="1"/>
          </p:cNvSpPr>
          <p:nvPr>
            <p:ph type="sldNum" sz="quarter" idx="12"/>
          </p:nvPr>
        </p:nvSpPr>
        <p:spPr/>
        <p:txBody>
          <a:bodyPr/>
          <a:lstStyle/>
          <a:p>
            <a:fld id="{042A725C-C087-4391-BB5F-F304FACECCBF}" type="slidenum">
              <a:rPr lang="en-US" smtClean="0"/>
              <a:t>24</a:t>
            </a:fld>
            <a:endParaRPr lang="en-US"/>
          </a:p>
        </p:txBody>
      </p:sp>
      <p:grpSp>
        <p:nvGrpSpPr>
          <p:cNvPr id="9" name="Group 8">
            <a:extLst>
              <a:ext uri="{FF2B5EF4-FFF2-40B4-BE49-F238E27FC236}">
                <a16:creationId xmlns:a16="http://schemas.microsoft.com/office/drawing/2014/main" id="{3005B07C-533D-4E34-A3F5-3C790AE671A4}"/>
              </a:ext>
            </a:extLst>
          </p:cNvPr>
          <p:cNvGrpSpPr/>
          <p:nvPr/>
        </p:nvGrpSpPr>
        <p:grpSpPr>
          <a:xfrm>
            <a:off x="9382137" y="345215"/>
            <a:ext cx="2472611" cy="4866189"/>
            <a:chOff x="7728922" y="1027906"/>
            <a:chExt cx="2472611" cy="4866189"/>
          </a:xfrm>
        </p:grpSpPr>
        <p:pic>
          <p:nvPicPr>
            <p:cNvPr id="6" name="Picture 5">
              <a:extLst>
                <a:ext uri="{FF2B5EF4-FFF2-40B4-BE49-F238E27FC236}">
                  <a16:creationId xmlns:a16="http://schemas.microsoft.com/office/drawing/2014/main" id="{02EC17FE-0151-4A85-8855-A88754EAD67B}"/>
                </a:ext>
              </a:extLst>
            </p:cNvPr>
            <p:cNvPicPr>
              <a:picLocks noChangeAspect="1"/>
            </p:cNvPicPr>
            <p:nvPr/>
          </p:nvPicPr>
          <p:blipFill rotWithShape="1">
            <a:blip r:embed="rId2">
              <a:extLst>
                <a:ext uri="{28A0092B-C50C-407E-A947-70E740481C1C}">
                  <a14:useLocalDpi xmlns:a14="http://schemas.microsoft.com/office/drawing/2010/main" val="0"/>
                </a:ext>
              </a:extLst>
            </a:blip>
            <a:srcRect l="27324" t="6822" r="29987" b="9161"/>
            <a:stretch/>
          </p:blipFill>
          <p:spPr>
            <a:xfrm>
              <a:off x="7728922" y="1027906"/>
              <a:ext cx="2472611" cy="4866189"/>
            </a:xfrm>
            <a:prstGeom prst="rect">
              <a:avLst/>
            </a:prstGeom>
          </p:spPr>
        </p:pic>
        <p:pic>
          <p:nvPicPr>
            <p:cNvPr id="7" name="Picture 6" descr="A screenshot of a cell phone&#10;&#10;Description generated with high confidence">
              <a:extLst>
                <a:ext uri="{FF2B5EF4-FFF2-40B4-BE49-F238E27FC236}">
                  <a16:creationId xmlns:a16="http://schemas.microsoft.com/office/drawing/2014/main" id="{71647108-B80C-42A5-8FB2-9EB8E7BF9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249" y="1695920"/>
              <a:ext cx="1990725" cy="3528534"/>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6E8DAA00-724F-4A2E-AAE5-9313F3F17F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0069"/>
            <a:stretch/>
          </p:blipFill>
          <p:spPr>
            <a:xfrm>
              <a:off x="7969250" y="1681958"/>
              <a:ext cx="1990724" cy="351599"/>
            </a:xfrm>
            <a:prstGeom prst="rect">
              <a:avLst/>
            </a:prstGeom>
          </p:spPr>
        </p:pic>
      </p:grpSp>
      <p:grpSp>
        <p:nvGrpSpPr>
          <p:cNvPr id="10" name="Group 9">
            <a:extLst>
              <a:ext uri="{FF2B5EF4-FFF2-40B4-BE49-F238E27FC236}">
                <a16:creationId xmlns:a16="http://schemas.microsoft.com/office/drawing/2014/main" id="{E71AFA64-23E9-4A09-B257-F0DDB4B9BC07}"/>
              </a:ext>
            </a:extLst>
          </p:cNvPr>
          <p:cNvGrpSpPr/>
          <p:nvPr/>
        </p:nvGrpSpPr>
        <p:grpSpPr>
          <a:xfrm>
            <a:off x="4882191" y="1371600"/>
            <a:ext cx="4169539" cy="5216830"/>
            <a:chOff x="7728922" y="1027906"/>
            <a:chExt cx="4169539" cy="5216830"/>
          </a:xfrm>
        </p:grpSpPr>
        <p:grpSp>
          <p:nvGrpSpPr>
            <p:cNvPr id="11" name="Group 10">
              <a:extLst>
                <a:ext uri="{FF2B5EF4-FFF2-40B4-BE49-F238E27FC236}">
                  <a16:creationId xmlns:a16="http://schemas.microsoft.com/office/drawing/2014/main" id="{66E2F3EA-035C-4C55-AF39-C38661DFAA9D}"/>
                </a:ext>
              </a:extLst>
            </p:cNvPr>
            <p:cNvGrpSpPr/>
            <p:nvPr/>
          </p:nvGrpSpPr>
          <p:grpSpPr>
            <a:xfrm>
              <a:off x="9425850" y="1378547"/>
              <a:ext cx="2472611" cy="4866189"/>
              <a:chOff x="7881322" y="1180306"/>
              <a:chExt cx="2472611" cy="4866189"/>
            </a:xfrm>
          </p:grpSpPr>
          <p:pic>
            <p:nvPicPr>
              <p:cNvPr id="14" name="Picture 13">
                <a:extLst>
                  <a:ext uri="{FF2B5EF4-FFF2-40B4-BE49-F238E27FC236}">
                    <a16:creationId xmlns:a16="http://schemas.microsoft.com/office/drawing/2014/main" id="{F50A1823-4ADD-45CF-98CB-CA0CB0206108}"/>
                  </a:ext>
                </a:extLst>
              </p:cNvPr>
              <p:cNvPicPr>
                <a:picLocks noChangeAspect="1"/>
              </p:cNvPicPr>
              <p:nvPr/>
            </p:nvPicPr>
            <p:blipFill rotWithShape="1">
              <a:blip r:embed="rId2">
                <a:extLst>
                  <a:ext uri="{28A0092B-C50C-407E-A947-70E740481C1C}">
                    <a14:useLocalDpi xmlns:a14="http://schemas.microsoft.com/office/drawing/2010/main" val="0"/>
                  </a:ext>
                </a:extLst>
              </a:blip>
              <a:srcRect l="27324" t="6822" r="29987" b="9161"/>
              <a:stretch/>
            </p:blipFill>
            <p:spPr>
              <a:xfrm>
                <a:off x="7881322" y="1180306"/>
                <a:ext cx="2472611" cy="4866189"/>
              </a:xfrm>
              <a:prstGeom prst="rect">
                <a:avLst/>
              </a:prstGeom>
            </p:spPr>
          </p:pic>
          <p:pic>
            <p:nvPicPr>
              <p:cNvPr id="15" name="Picture 14" descr="A screenshot of a cell phone&#10;&#10;Description generated with very high confidence">
                <a:extLst>
                  <a:ext uri="{FF2B5EF4-FFF2-40B4-BE49-F238E27FC236}">
                    <a16:creationId xmlns:a16="http://schemas.microsoft.com/office/drawing/2014/main" id="{AD0852CB-A103-4A69-962E-DB089BD47F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254" y="1843088"/>
                <a:ext cx="1986948" cy="3537434"/>
              </a:xfrm>
              <a:prstGeom prst="rect">
                <a:avLst/>
              </a:prstGeom>
            </p:spPr>
          </p:pic>
        </p:grpSp>
        <p:pic>
          <p:nvPicPr>
            <p:cNvPr id="12" name="Picture 11">
              <a:extLst>
                <a:ext uri="{FF2B5EF4-FFF2-40B4-BE49-F238E27FC236}">
                  <a16:creationId xmlns:a16="http://schemas.microsoft.com/office/drawing/2014/main" id="{3F178797-6CD8-41DE-AFEF-75287D710C96}"/>
                </a:ext>
              </a:extLst>
            </p:cNvPr>
            <p:cNvPicPr>
              <a:picLocks noChangeAspect="1"/>
            </p:cNvPicPr>
            <p:nvPr/>
          </p:nvPicPr>
          <p:blipFill rotWithShape="1">
            <a:blip r:embed="rId2">
              <a:extLst>
                <a:ext uri="{28A0092B-C50C-407E-A947-70E740481C1C}">
                  <a14:useLocalDpi xmlns:a14="http://schemas.microsoft.com/office/drawing/2010/main" val="0"/>
                </a:ext>
              </a:extLst>
            </a:blip>
            <a:srcRect l="27324" t="6822" r="29987" b="9161"/>
            <a:stretch/>
          </p:blipFill>
          <p:spPr>
            <a:xfrm>
              <a:off x="7728922" y="1027906"/>
              <a:ext cx="2472611" cy="4866189"/>
            </a:xfrm>
            <a:prstGeom prst="rect">
              <a:avLst/>
            </a:prstGeom>
          </p:spPr>
        </p:pic>
        <p:pic>
          <p:nvPicPr>
            <p:cNvPr id="13" name="Picture 12" descr="A screenshot of a cell phone&#10;&#10;Description generated with very high confidence">
              <a:extLst>
                <a:ext uri="{FF2B5EF4-FFF2-40B4-BE49-F238E27FC236}">
                  <a16:creationId xmlns:a16="http://schemas.microsoft.com/office/drawing/2014/main" id="{773DBEA2-A31C-48F9-9A37-D4CBB0CDD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1897" y="1681063"/>
              <a:ext cx="1986947" cy="3537432"/>
            </a:xfrm>
            <a:prstGeom prst="rect">
              <a:avLst/>
            </a:prstGeom>
          </p:spPr>
        </p:pic>
      </p:grpSp>
      <p:grpSp>
        <p:nvGrpSpPr>
          <p:cNvPr id="18" name="Group 17">
            <a:extLst>
              <a:ext uri="{FF2B5EF4-FFF2-40B4-BE49-F238E27FC236}">
                <a16:creationId xmlns:a16="http://schemas.microsoft.com/office/drawing/2014/main" id="{ED465A5A-22C0-4280-8BEA-A9C97F4F8EEF}"/>
              </a:ext>
            </a:extLst>
          </p:cNvPr>
          <p:cNvGrpSpPr/>
          <p:nvPr/>
        </p:nvGrpSpPr>
        <p:grpSpPr>
          <a:xfrm>
            <a:off x="345310" y="2001777"/>
            <a:ext cx="4023800" cy="3210418"/>
            <a:chOff x="345310" y="2001777"/>
            <a:chExt cx="4023800" cy="3210418"/>
          </a:xfrm>
        </p:grpSpPr>
        <p:pic>
          <p:nvPicPr>
            <p:cNvPr id="16" name="Picture 15" descr="A picture containing electronics, display&#10;&#10;Description generated with high confidence">
              <a:extLst>
                <a:ext uri="{FF2B5EF4-FFF2-40B4-BE49-F238E27FC236}">
                  <a16:creationId xmlns:a16="http://schemas.microsoft.com/office/drawing/2014/main" id="{63C90BC8-A16D-4D84-9AE0-16C30A3B9E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310" y="2001777"/>
              <a:ext cx="4023800" cy="3210418"/>
            </a:xfrm>
            <a:prstGeom prst="rect">
              <a:avLst/>
            </a:prstGeom>
          </p:spPr>
        </p:pic>
        <p:pic>
          <p:nvPicPr>
            <p:cNvPr id="17" name="Picture 16">
              <a:extLst>
                <a:ext uri="{FF2B5EF4-FFF2-40B4-BE49-F238E27FC236}">
                  <a16:creationId xmlns:a16="http://schemas.microsoft.com/office/drawing/2014/main" id="{5C54D46F-36F6-4C3B-AFE2-024EDBBDCB2B}"/>
                </a:ext>
              </a:extLst>
            </p:cNvPr>
            <p:cNvPicPr>
              <a:picLocks noChangeAspect="1"/>
            </p:cNvPicPr>
            <p:nvPr/>
          </p:nvPicPr>
          <p:blipFill rotWithShape="1">
            <a:blip r:embed="rId8"/>
            <a:srcRect b="5368"/>
            <a:stretch/>
          </p:blipFill>
          <p:spPr>
            <a:xfrm>
              <a:off x="519039" y="2174528"/>
              <a:ext cx="3686637" cy="2107770"/>
            </a:xfrm>
            <a:prstGeom prst="rect">
              <a:avLst/>
            </a:prstGeom>
          </p:spPr>
        </p:pic>
      </p:grpSp>
    </p:spTree>
    <p:extLst>
      <p:ext uri="{BB962C8B-B14F-4D97-AF65-F5344CB8AC3E}">
        <p14:creationId xmlns:p14="http://schemas.microsoft.com/office/powerpoint/2010/main" val="213551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4565-5964-4D0A-850F-3B5A3949B05D}"/>
              </a:ext>
            </a:extLst>
          </p:cNvPr>
          <p:cNvSpPr>
            <a:spLocks noGrp="1"/>
          </p:cNvSpPr>
          <p:nvPr>
            <p:ph type="title"/>
          </p:nvPr>
        </p:nvSpPr>
        <p:spPr>
          <a:xfrm>
            <a:off x="593342" y="322768"/>
            <a:ext cx="11006474" cy="875211"/>
          </a:xfrm>
        </p:spPr>
        <p:txBody>
          <a:bodyPr/>
          <a:lstStyle/>
          <a:p>
            <a:r>
              <a:rPr lang="en-US" dirty="0"/>
              <a:t>Telelink Traffic Control Center (T2C2)</a:t>
            </a:r>
            <a:endParaRPr lang="bg-BG" dirty="0"/>
          </a:p>
        </p:txBody>
      </p:sp>
      <p:sp>
        <p:nvSpPr>
          <p:cNvPr id="3" name="Content Placeholder 2">
            <a:extLst>
              <a:ext uri="{FF2B5EF4-FFF2-40B4-BE49-F238E27FC236}">
                <a16:creationId xmlns:a16="http://schemas.microsoft.com/office/drawing/2014/main" id="{A69B5418-1798-4397-A322-34B1569F6A21}"/>
              </a:ext>
            </a:extLst>
          </p:cNvPr>
          <p:cNvSpPr>
            <a:spLocks noGrp="1"/>
          </p:cNvSpPr>
          <p:nvPr>
            <p:ph idx="1"/>
          </p:nvPr>
        </p:nvSpPr>
        <p:spPr/>
        <p:txBody>
          <a:bodyPr/>
          <a:lstStyle/>
          <a:p>
            <a:endParaRPr lang="bg-BG" dirty="0"/>
          </a:p>
        </p:txBody>
      </p:sp>
      <p:sp>
        <p:nvSpPr>
          <p:cNvPr id="4" name="Date Placeholder 3">
            <a:extLst>
              <a:ext uri="{FF2B5EF4-FFF2-40B4-BE49-F238E27FC236}">
                <a16:creationId xmlns:a16="http://schemas.microsoft.com/office/drawing/2014/main" id="{09784904-07D7-422A-8F20-1F11EBECF3F2}"/>
              </a:ext>
            </a:extLst>
          </p:cNvPr>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a:extLst>
              <a:ext uri="{FF2B5EF4-FFF2-40B4-BE49-F238E27FC236}">
                <a16:creationId xmlns:a16="http://schemas.microsoft.com/office/drawing/2014/main" id="{ADEA4611-4B3E-40CA-BFE0-EA14C899233B}"/>
              </a:ext>
            </a:extLst>
          </p:cNvPr>
          <p:cNvSpPr>
            <a:spLocks noGrp="1"/>
          </p:cNvSpPr>
          <p:nvPr>
            <p:ph type="sldNum" sz="quarter" idx="12"/>
          </p:nvPr>
        </p:nvSpPr>
        <p:spPr/>
        <p:txBody>
          <a:bodyPr/>
          <a:lstStyle/>
          <a:p>
            <a:fld id="{042A725C-C087-4391-BB5F-F304FACECCBF}" type="slidenum">
              <a:rPr lang="en-US" smtClean="0"/>
              <a:t>25</a:t>
            </a:fld>
            <a:endParaRPr lang="en-US"/>
          </a:p>
        </p:txBody>
      </p:sp>
      <p:grpSp>
        <p:nvGrpSpPr>
          <p:cNvPr id="6" name="Group 5">
            <a:extLst>
              <a:ext uri="{FF2B5EF4-FFF2-40B4-BE49-F238E27FC236}">
                <a16:creationId xmlns:a16="http://schemas.microsoft.com/office/drawing/2014/main" id="{7D6B82D1-60C7-4DD3-952E-A56712F4F218}"/>
              </a:ext>
            </a:extLst>
          </p:cNvPr>
          <p:cNvGrpSpPr/>
          <p:nvPr/>
        </p:nvGrpSpPr>
        <p:grpSpPr>
          <a:xfrm>
            <a:off x="3226221" y="1031966"/>
            <a:ext cx="6873876" cy="5645784"/>
            <a:chOff x="0" y="0"/>
            <a:chExt cx="6874434" cy="5646192"/>
          </a:xfrm>
        </p:grpSpPr>
        <p:pic>
          <p:nvPicPr>
            <p:cNvPr id="7" name="Picture 6">
              <a:extLst>
                <a:ext uri="{FF2B5EF4-FFF2-40B4-BE49-F238E27FC236}">
                  <a16:creationId xmlns:a16="http://schemas.microsoft.com/office/drawing/2014/main" id="{7761E66A-C607-4993-8F2B-504B78134F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55"/>
            <a:stretch/>
          </p:blipFill>
          <p:spPr bwMode="auto">
            <a:xfrm>
              <a:off x="226771" y="0"/>
              <a:ext cx="6506210" cy="324040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495513D4-61E1-4CEF-B195-AE6161902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08807"/>
              <a:ext cx="3378200" cy="1937385"/>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DEEA9912-F94B-4AC9-B76F-6F77716050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8" t="11736" r="2547" b="8824"/>
            <a:stretch/>
          </p:blipFill>
          <p:spPr bwMode="auto">
            <a:xfrm>
              <a:off x="3430829" y="3708807"/>
              <a:ext cx="3443605" cy="193738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84382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345" y="1371600"/>
            <a:ext cx="8239888" cy="4630993"/>
          </a:xfrm>
          <a:prstGeom prst="rect">
            <a:avLst/>
          </a:prstGeom>
        </p:spPr>
      </p:pic>
      <p:sp>
        <p:nvSpPr>
          <p:cNvPr id="4" name="Title 1">
            <a:extLst>
              <a:ext uri="{FF2B5EF4-FFF2-40B4-BE49-F238E27FC236}">
                <a16:creationId xmlns:a16="http://schemas.microsoft.com/office/drawing/2014/main" id="{1C4767AD-B421-4274-8AF6-21A16D2FA1F4}"/>
              </a:ext>
            </a:extLst>
          </p:cNvPr>
          <p:cNvSpPr txBox="1">
            <a:spLocks/>
          </p:cNvSpPr>
          <p:nvPr/>
        </p:nvSpPr>
        <p:spPr>
          <a:xfrm>
            <a:off x="593342" y="496389"/>
            <a:ext cx="11006474" cy="875211"/>
          </a:xfrm>
          <a:prstGeom prst="rect">
            <a:avLst/>
          </a:prstGeom>
          <a:noFill/>
          <a:ln>
            <a:no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chemeClr val="bg1">
                    <a:lumMod val="50000"/>
                  </a:schemeClr>
                </a:solidFill>
                <a:latin typeface="+mj-lt"/>
                <a:ea typeface="+mj-ea"/>
                <a:cs typeface="+mj-cs"/>
              </a:defRPr>
            </a:lvl1pPr>
          </a:lstStyle>
          <a:p>
            <a:r>
              <a:rPr lang="en-US" dirty="0"/>
              <a:t>CCTV...the typical scenario</a:t>
            </a:r>
            <a:endParaRPr lang="bg-BG" dirty="0"/>
          </a:p>
        </p:txBody>
      </p:sp>
    </p:spTree>
    <p:extLst>
      <p:ext uri="{BB962C8B-B14F-4D97-AF65-F5344CB8AC3E}">
        <p14:creationId xmlns:p14="http://schemas.microsoft.com/office/powerpoint/2010/main" val="1149330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err="1"/>
              <a:t>MoI</a:t>
            </a:r>
            <a:r>
              <a:rPr lang="en-US" dirty="0"/>
              <a:t> Intelligent Surveillance</a:t>
            </a:r>
            <a:endParaRPr lang="en-GB" dirty="0"/>
          </a:p>
        </p:txBody>
      </p:sp>
      <p:pic>
        <p:nvPicPr>
          <p:cNvPr id="3" name="Picture 2">
            <a:extLst>
              <a:ext uri="{FF2B5EF4-FFF2-40B4-BE49-F238E27FC236}">
                <a16:creationId xmlns:a16="http://schemas.microsoft.com/office/drawing/2014/main" id="{F1ACDDBB-A68B-49C3-B428-328CB8405C44}"/>
              </a:ext>
            </a:extLst>
          </p:cNvPr>
          <p:cNvPicPr>
            <a:picLocks noChangeAspect="1"/>
          </p:cNvPicPr>
          <p:nvPr/>
        </p:nvPicPr>
        <p:blipFill>
          <a:blip r:embed="rId3"/>
          <a:stretch>
            <a:fillRect/>
          </a:stretch>
        </p:blipFill>
        <p:spPr>
          <a:xfrm>
            <a:off x="1139380" y="1281316"/>
            <a:ext cx="9913241" cy="5576198"/>
          </a:xfrm>
          <a:prstGeom prst="rect">
            <a:avLst/>
          </a:prstGeom>
        </p:spPr>
      </p:pic>
      <p:sp>
        <p:nvSpPr>
          <p:cNvPr id="15" name="Rectangular Callout 4">
            <a:extLst>
              <a:ext uri="{FF2B5EF4-FFF2-40B4-BE49-F238E27FC236}">
                <a16:creationId xmlns:a16="http://schemas.microsoft.com/office/drawing/2014/main" id="{6901B7F1-AD5A-49DF-B12C-0CF226ED1F31}"/>
              </a:ext>
            </a:extLst>
          </p:cNvPr>
          <p:cNvSpPr/>
          <p:nvPr/>
        </p:nvSpPr>
        <p:spPr bwMode="gray">
          <a:xfrm flipH="1">
            <a:off x="1240366" y="2421855"/>
            <a:ext cx="1726710" cy="597873"/>
          </a:xfrm>
          <a:prstGeom prst="wedgeRectCallout">
            <a:avLst>
              <a:gd name="adj1" fmla="val 24957"/>
              <a:gd name="adj2" fmla="val -132739"/>
            </a:avLst>
          </a:prstGeom>
          <a:gradFill>
            <a:gsLst>
              <a:gs pos="0">
                <a:srgbClr val="15AEEF">
                  <a:alpha val="53000"/>
                </a:srgbClr>
              </a:gs>
              <a:gs pos="100000">
                <a:srgbClr val="15AEEF">
                  <a:alpha val="58000"/>
                </a:srgbClr>
              </a:gs>
              <a:gs pos="100000">
                <a:srgbClr val="15AEEF">
                  <a:alpha val="54000"/>
                </a:srgb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881" tIns="60939" rIns="121881" bIns="60939" numCol="1" rtlCol="0" anchor="ctr" anchorCtr="0" compatLnSpc="1">
            <a:prstTxWarp prst="textNoShape">
              <a:avLst/>
            </a:prstTxWarp>
          </a:bodyPr>
          <a:lstStyle/>
          <a:p>
            <a:pPr algn="ctr" defTabSz="1218299" fontAlgn="base">
              <a:spcBef>
                <a:spcPct val="0"/>
              </a:spcBef>
              <a:spcAft>
                <a:spcPct val="0"/>
              </a:spcAft>
              <a:defRPr/>
            </a:pPr>
            <a:r>
              <a:rPr lang="en-US" sz="1600" kern="0" dirty="0">
                <a:gradFill>
                  <a:gsLst>
                    <a:gs pos="0">
                      <a:srgbClr val="FFFFFF"/>
                    </a:gs>
                    <a:gs pos="100000">
                      <a:srgbClr val="FFFFFF"/>
                    </a:gs>
                  </a:gsLst>
                  <a:lin ang="5400000" scaled="0"/>
                </a:gradFill>
              </a:rPr>
              <a:t>Alert Panel</a:t>
            </a:r>
          </a:p>
        </p:txBody>
      </p:sp>
      <p:sp>
        <p:nvSpPr>
          <p:cNvPr id="16" name="Rectangular Callout 10">
            <a:extLst>
              <a:ext uri="{FF2B5EF4-FFF2-40B4-BE49-F238E27FC236}">
                <a16:creationId xmlns:a16="http://schemas.microsoft.com/office/drawing/2014/main" id="{8CC57CD8-CA24-4447-9CF0-C83338330AA2}"/>
              </a:ext>
            </a:extLst>
          </p:cNvPr>
          <p:cNvSpPr/>
          <p:nvPr/>
        </p:nvSpPr>
        <p:spPr bwMode="gray">
          <a:xfrm flipH="1">
            <a:off x="3481428" y="3399223"/>
            <a:ext cx="1726710" cy="597873"/>
          </a:xfrm>
          <a:prstGeom prst="wedgeRectCallout">
            <a:avLst>
              <a:gd name="adj1" fmla="val -110548"/>
              <a:gd name="adj2" fmla="val -94515"/>
            </a:avLst>
          </a:prstGeom>
          <a:gradFill>
            <a:gsLst>
              <a:gs pos="0">
                <a:srgbClr val="15AEEF">
                  <a:alpha val="53000"/>
                </a:srgbClr>
              </a:gs>
              <a:gs pos="100000">
                <a:srgbClr val="15AEEF">
                  <a:alpha val="58000"/>
                </a:srgbClr>
              </a:gs>
              <a:gs pos="100000">
                <a:srgbClr val="15AEEF">
                  <a:alpha val="54000"/>
                </a:srgb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881" tIns="60939" rIns="121881" bIns="60939" numCol="1" rtlCol="0" anchor="ctr" anchorCtr="0" compatLnSpc="1">
            <a:prstTxWarp prst="textNoShape">
              <a:avLst/>
            </a:prstTxWarp>
          </a:bodyPr>
          <a:lstStyle/>
          <a:p>
            <a:pPr algn="ctr" defTabSz="1218299" fontAlgn="base">
              <a:spcBef>
                <a:spcPct val="0"/>
              </a:spcBef>
              <a:spcAft>
                <a:spcPct val="0"/>
              </a:spcAft>
              <a:defRPr/>
            </a:pPr>
            <a:r>
              <a:rPr lang="en-US" sz="1600" kern="0" dirty="0">
                <a:gradFill>
                  <a:gsLst>
                    <a:gs pos="0">
                      <a:srgbClr val="FFFFFF"/>
                    </a:gs>
                    <a:gs pos="100000">
                      <a:srgbClr val="FFFFFF"/>
                    </a:gs>
                  </a:gsLst>
                  <a:lin ang="5400000" scaled="0"/>
                </a:gradFill>
              </a:rPr>
              <a:t>Incident Map Panel</a:t>
            </a:r>
          </a:p>
        </p:txBody>
      </p:sp>
      <p:sp>
        <p:nvSpPr>
          <p:cNvPr id="17" name="Rectangular Callout 7">
            <a:extLst>
              <a:ext uri="{FF2B5EF4-FFF2-40B4-BE49-F238E27FC236}">
                <a16:creationId xmlns:a16="http://schemas.microsoft.com/office/drawing/2014/main" id="{A7CEC31E-B839-4908-9F1E-213A7723274F}"/>
              </a:ext>
            </a:extLst>
          </p:cNvPr>
          <p:cNvSpPr/>
          <p:nvPr/>
        </p:nvSpPr>
        <p:spPr bwMode="gray">
          <a:xfrm flipH="1">
            <a:off x="3556130" y="5816067"/>
            <a:ext cx="1726710" cy="597873"/>
          </a:xfrm>
          <a:prstGeom prst="wedgeRectCallout">
            <a:avLst>
              <a:gd name="adj1" fmla="val -110548"/>
              <a:gd name="adj2" fmla="val -94515"/>
            </a:avLst>
          </a:prstGeom>
          <a:gradFill>
            <a:gsLst>
              <a:gs pos="0">
                <a:srgbClr val="15AEEF">
                  <a:alpha val="53000"/>
                </a:srgbClr>
              </a:gs>
              <a:gs pos="100000">
                <a:srgbClr val="15AEEF">
                  <a:alpha val="58000"/>
                </a:srgbClr>
              </a:gs>
              <a:gs pos="100000">
                <a:srgbClr val="15AEEF">
                  <a:alpha val="54000"/>
                </a:srgb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881" tIns="60939" rIns="121881" bIns="60939" numCol="1" rtlCol="0" anchor="ctr" anchorCtr="0" compatLnSpc="1">
            <a:prstTxWarp prst="textNoShape">
              <a:avLst/>
            </a:prstTxWarp>
          </a:bodyPr>
          <a:lstStyle/>
          <a:p>
            <a:pPr algn="ctr" defTabSz="1218299" fontAlgn="base">
              <a:spcBef>
                <a:spcPct val="0"/>
              </a:spcBef>
              <a:spcAft>
                <a:spcPct val="0"/>
              </a:spcAft>
              <a:defRPr/>
            </a:pPr>
            <a:r>
              <a:rPr lang="en-US" sz="1600" kern="0" dirty="0">
                <a:gradFill>
                  <a:gsLst>
                    <a:gs pos="0">
                      <a:srgbClr val="FFFFFF"/>
                    </a:gs>
                    <a:gs pos="100000">
                      <a:srgbClr val="FFFFFF"/>
                    </a:gs>
                  </a:gsLst>
                  <a:lin ang="5400000" scaled="0"/>
                </a:gradFill>
              </a:rPr>
              <a:t>Correlation Workbench</a:t>
            </a:r>
          </a:p>
        </p:txBody>
      </p:sp>
    </p:spTree>
    <p:extLst>
      <p:ext uri="{BB962C8B-B14F-4D97-AF65-F5344CB8AC3E}">
        <p14:creationId xmlns:p14="http://schemas.microsoft.com/office/powerpoint/2010/main" val="42830412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42355-863E-40B6-84FF-9AD320C2FED1}"/>
              </a:ext>
            </a:extLst>
          </p:cNvPr>
          <p:cNvPicPr>
            <a:picLocks noChangeAspect="1"/>
          </p:cNvPicPr>
          <p:nvPr/>
        </p:nvPicPr>
        <p:blipFill>
          <a:blip r:embed="rId3"/>
          <a:stretch>
            <a:fillRect/>
          </a:stretch>
        </p:blipFill>
        <p:spPr>
          <a:xfrm>
            <a:off x="865" y="487"/>
            <a:ext cx="12190271" cy="6857027"/>
          </a:xfrm>
          <a:prstGeom prst="rect">
            <a:avLst/>
          </a:prstGeom>
        </p:spPr>
      </p:pic>
      <p:sp>
        <p:nvSpPr>
          <p:cNvPr id="3" name="Slide Number Placeholder 2"/>
          <p:cNvSpPr>
            <a:spLocks noGrp="1"/>
          </p:cNvSpPr>
          <p:nvPr>
            <p:ph type="sldNum" sz="quarter" idx="4294967295"/>
          </p:nvPr>
        </p:nvSpPr>
        <p:spPr/>
        <p:txBody>
          <a:bodyPr/>
          <a:lstStyle/>
          <a:p>
            <a:pPr defTabSz="914049">
              <a:defRPr/>
            </a:pPr>
            <a:fld id="{74A398B2-5A34-1A4A-811E-F4027282568C}" type="slidenum">
              <a:rPr lang="en-US" kern="0">
                <a:solidFill>
                  <a:sysClr val="windowText" lastClr="000000"/>
                </a:solidFill>
              </a:rPr>
              <a:pPr defTabSz="914049">
                <a:defRPr/>
              </a:pPr>
              <a:t>28</a:t>
            </a:fld>
            <a:endParaRPr lang="en-US" kern="0" dirty="0">
              <a:solidFill>
                <a:sysClr val="windowText" lastClr="000000"/>
              </a:solidFill>
            </a:endParaRPr>
          </a:p>
        </p:txBody>
      </p:sp>
    </p:spTree>
    <p:extLst>
      <p:ext uri="{BB962C8B-B14F-4D97-AF65-F5344CB8AC3E}">
        <p14:creationId xmlns:p14="http://schemas.microsoft.com/office/powerpoint/2010/main" val="21747742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2E74-84A7-434A-9611-2DBFDBDBEAF3}"/>
              </a:ext>
            </a:extLst>
          </p:cNvPr>
          <p:cNvSpPr>
            <a:spLocks noGrp="1"/>
          </p:cNvSpPr>
          <p:nvPr>
            <p:ph type="title"/>
          </p:nvPr>
        </p:nvSpPr>
        <p:spPr>
          <a:xfrm>
            <a:off x="593342" y="496389"/>
            <a:ext cx="11006474" cy="875211"/>
          </a:xfrm>
        </p:spPr>
        <p:txBody>
          <a:bodyPr/>
          <a:lstStyle/>
          <a:p>
            <a:r>
              <a:rPr lang="en-US" dirty="0"/>
              <a:t>Environment monitoring</a:t>
            </a:r>
            <a:endParaRPr lang="bg-BG" dirty="0"/>
          </a:p>
        </p:txBody>
      </p:sp>
      <p:sp>
        <p:nvSpPr>
          <p:cNvPr id="4" name="Date Placeholder 3">
            <a:extLst>
              <a:ext uri="{FF2B5EF4-FFF2-40B4-BE49-F238E27FC236}">
                <a16:creationId xmlns:a16="http://schemas.microsoft.com/office/drawing/2014/main" id="{D24F7E3C-8D46-45EF-97FB-68BDE01EEBCF}"/>
              </a:ext>
            </a:extLst>
          </p:cNvPr>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a:extLst>
              <a:ext uri="{FF2B5EF4-FFF2-40B4-BE49-F238E27FC236}">
                <a16:creationId xmlns:a16="http://schemas.microsoft.com/office/drawing/2014/main" id="{C71692FA-27A2-4D84-ABDE-23021E91C567}"/>
              </a:ext>
            </a:extLst>
          </p:cNvPr>
          <p:cNvSpPr>
            <a:spLocks noGrp="1"/>
          </p:cNvSpPr>
          <p:nvPr>
            <p:ph type="sldNum" sz="quarter" idx="12"/>
          </p:nvPr>
        </p:nvSpPr>
        <p:spPr/>
        <p:txBody>
          <a:bodyPr/>
          <a:lstStyle/>
          <a:p>
            <a:fld id="{042A725C-C087-4391-BB5F-F304FACECCBF}" type="slidenum">
              <a:rPr lang="en-US" smtClean="0"/>
              <a:t>29</a:t>
            </a:fld>
            <a:endParaRPr lang="en-US"/>
          </a:p>
        </p:txBody>
      </p:sp>
      <p:grpSp>
        <p:nvGrpSpPr>
          <p:cNvPr id="71" name="Group 70">
            <a:extLst>
              <a:ext uri="{FF2B5EF4-FFF2-40B4-BE49-F238E27FC236}">
                <a16:creationId xmlns:a16="http://schemas.microsoft.com/office/drawing/2014/main" id="{B139471E-A91C-4872-9EA8-CED54F7432E0}"/>
              </a:ext>
            </a:extLst>
          </p:cNvPr>
          <p:cNvGrpSpPr/>
          <p:nvPr/>
        </p:nvGrpSpPr>
        <p:grpSpPr>
          <a:xfrm>
            <a:off x="714001" y="2006730"/>
            <a:ext cx="10924036" cy="2652357"/>
            <a:chOff x="714001" y="1729322"/>
            <a:chExt cx="10924036" cy="2652357"/>
          </a:xfrm>
        </p:grpSpPr>
        <p:grpSp>
          <p:nvGrpSpPr>
            <p:cNvPr id="66" name="Group 65">
              <a:extLst>
                <a:ext uri="{FF2B5EF4-FFF2-40B4-BE49-F238E27FC236}">
                  <a16:creationId xmlns:a16="http://schemas.microsoft.com/office/drawing/2014/main" id="{32D29319-9883-4F6E-8B01-61504D615316}"/>
                </a:ext>
              </a:extLst>
            </p:cNvPr>
            <p:cNvGrpSpPr/>
            <p:nvPr/>
          </p:nvGrpSpPr>
          <p:grpSpPr>
            <a:xfrm>
              <a:off x="714001" y="1729322"/>
              <a:ext cx="10924036" cy="2652357"/>
              <a:chOff x="1943390" y="1713176"/>
              <a:chExt cx="8755919" cy="2125938"/>
            </a:xfrm>
          </p:grpSpPr>
          <p:pic>
            <p:nvPicPr>
              <p:cNvPr id="62" name="Graphic 61" descr="Database">
                <a:extLst>
                  <a:ext uri="{FF2B5EF4-FFF2-40B4-BE49-F238E27FC236}">
                    <a16:creationId xmlns:a16="http://schemas.microsoft.com/office/drawing/2014/main" id="{440BB450-C8FF-42C9-88FB-3A1117BFB9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6979" y="2044830"/>
                <a:ext cx="421348" cy="421348"/>
              </a:xfrm>
              <a:prstGeom prst="rect">
                <a:avLst/>
              </a:prstGeom>
            </p:spPr>
          </p:pic>
          <p:grpSp>
            <p:nvGrpSpPr>
              <p:cNvPr id="33" name="Group 32">
                <a:extLst>
                  <a:ext uri="{FF2B5EF4-FFF2-40B4-BE49-F238E27FC236}">
                    <a16:creationId xmlns:a16="http://schemas.microsoft.com/office/drawing/2014/main" id="{41895A8A-45A5-432E-A998-B85DDD4C5C8D}"/>
                  </a:ext>
                </a:extLst>
              </p:cNvPr>
              <p:cNvGrpSpPr/>
              <p:nvPr/>
            </p:nvGrpSpPr>
            <p:grpSpPr>
              <a:xfrm>
                <a:off x="1943390" y="1713176"/>
                <a:ext cx="872000" cy="1258624"/>
                <a:chOff x="806937" y="2317675"/>
                <a:chExt cx="1652989" cy="2385883"/>
              </a:xfrm>
              <a:solidFill>
                <a:srgbClr val="FF6900"/>
              </a:solidFill>
            </p:grpSpPr>
            <p:grpSp>
              <p:nvGrpSpPr>
                <p:cNvPr id="14" name="Content Placeholder 6" descr="Thermometer">
                  <a:extLst>
                    <a:ext uri="{FF2B5EF4-FFF2-40B4-BE49-F238E27FC236}">
                      <a16:creationId xmlns:a16="http://schemas.microsoft.com/office/drawing/2014/main" id="{7A02B4DF-1DBB-47B6-BFF6-66111111007E}"/>
                    </a:ext>
                  </a:extLst>
                </p:cNvPr>
                <p:cNvGrpSpPr/>
                <p:nvPr/>
              </p:nvGrpSpPr>
              <p:grpSpPr>
                <a:xfrm>
                  <a:off x="806937" y="2317675"/>
                  <a:ext cx="914400" cy="914400"/>
                  <a:chOff x="806937" y="2317675"/>
                  <a:chExt cx="914400" cy="914400"/>
                </a:xfrm>
                <a:grpFill/>
              </p:grpSpPr>
              <p:sp>
                <p:nvSpPr>
                  <p:cNvPr id="15" name="Freeform: Shape 14">
                    <a:extLst>
                      <a:ext uri="{FF2B5EF4-FFF2-40B4-BE49-F238E27FC236}">
                        <a16:creationId xmlns:a16="http://schemas.microsoft.com/office/drawing/2014/main" id="{91614797-1B18-4231-9C65-CFA835467906}"/>
                      </a:ext>
                    </a:extLst>
                  </p:cNvPr>
                  <p:cNvSpPr/>
                  <p:nvPr/>
                </p:nvSpPr>
                <p:spPr>
                  <a:xfrm>
                    <a:off x="1066342" y="2345774"/>
                    <a:ext cx="390525" cy="857250"/>
                  </a:xfrm>
                  <a:custGeom>
                    <a:avLst/>
                    <a:gdLst>
                      <a:gd name="connsiteX0" fmla="*/ 197795 w 390525"/>
                      <a:gd name="connsiteY0" fmla="*/ 793909 h 857250"/>
                      <a:gd name="connsiteX1" fmla="*/ 68255 w 390525"/>
                      <a:gd name="connsiteY1" fmla="*/ 690086 h 857250"/>
                      <a:gd name="connsiteX2" fmla="*/ 140645 w 390525"/>
                      <a:gd name="connsiteY2" fmla="*/ 540544 h 857250"/>
                      <a:gd name="connsiteX3" fmla="*/ 140645 w 390525"/>
                      <a:gd name="connsiteY3" fmla="*/ 121444 h 857250"/>
                      <a:gd name="connsiteX4" fmla="*/ 197795 w 390525"/>
                      <a:gd name="connsiteY4" fmla="*/ 64294 h 857250"/>
                      <a:gd name="connsiteX5" fmla="*/ 254945 w 390525"/>
                      <a:gd name="connsiteY5" fmla="*/ 121444 h 857250"/>
                      <a:gd name="connsiteX6" fmla="*/ 254945 w 390525"/>
                      <a:gd name="connsiteY6" fmla="*/ 540544 h 857250"/>
                      <a:gd name="connsiteX7" fmla="*/ 327335 w 390525"/>
                      <a:gd name="connsiteY7" fmla="*/ 690086 h 857250"/>
                      <a:gd name="connsiteX8" fmla="*/ 197795 w 390525"/>
                      <a:gd name="connsiteY8" fmla="*/ 793909 h 857250"/>
                      <a:gd name="connsiteX9" fmla="*/ 197795 w 390525"/>
                      <a:gd name="connsiteY9" fmla="*/ 793909 h 857250"/>
                      <a:gd name="connsiteX10" fmla="*/ 312095 w 390525"/>
                      <a:gd name="connsiteY10" fmla="*/ 508159 h 857250"/>
                      <a:gd name="connsiteX11" fmla="*/ 312095 w 390525"/>
                      <a:gd name="connsiteY11" fmla="*/ 121444 h 857250"/>
                      <a:gd name="connsiteX12" fmla="*/ 197795 w 390525"/>
                      <a:gd name="connsiteY12" fmla="*/ 7144 h 857250"/>
                      <a:gd name="connsiteX13" fmla="*/ 83495 w 390525"/>
                      <a:gd name="connsiteY13" fmla="*/ 121444 h 857250"/>
                      <a:gd name="connsiteX14" fmla="*/ 83495 w 390525"/>
                      <a:gd name="connsiteY14" fmla="*/ 508159 h 857250"/>
                      <a:gd name="connsiteX15" fmla="*/ 16820 w 390525"/>
                      <a:gd name="connsiteY15" fmla="*/ 720566 h 857250"/>
                      <a:gd name="connsiteX16" fmla="*/ 197795 w 390525"/>
                      <a:gd name="connsiteY16" fmla="*/ 851059 h 857250"/>
                      <a:gd name="connsiteX17" fmla="*/ 378770 w 390525"/>
                      <a:gd name="connsiteY17" fmla="*/ 720566 h 857250"/>
                      <a:gd name="connsiteX18" fmla="*/ 312095 w 390525"/>
                      <a:gd name="connsiteY18" fmla="*/ 508159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525" h="857250">
                        <a:moveTo>
                          <a:pt x="197795" y="793909"/>
                        </a:moveTo>
                        <a:cubicBezTo>
                          <a:pt x="135882" y="793909"/>
                          <a:pt x="81590" y="750094"/>
                          <a:pt x="68255" y="690086"/>
                        </a:cubicBezTo>
                        <a:cubicBezTo>
                          <a:pt x="53967" y="629126"/>
                          <a:pt x="84447" y="567214"/>
                          <a:pt x="140645" y="540544"/>
                        </a:cubicBezTo>
                        <a:lnTo>
                          <a:pt x="140645" y="121444"/>
                        </a:lnTo>
                        <a:cubicBezTo>
                          <a:pt x="140645" y="90011"/>
                          <a:pt x="166362" y="64294"/>
                          <a:pt x="197795" y="64294"/>
                        </a:cubicBezTo>
                        <a:cubicBezTo>
                          <a:pt x="229227" y="64294"/>
                          <a:pt x="254945" y="90011"/>
                          <a:pt x="254945" y="121444"/>
                        </a:cubicBezTo>
                        <a:lnTo>
                          <a:pt x="254945" y="540544"/>
                        </a:lnTo>
                        <a:cubicBezTo>
                          <a:pt x="311142" y="567214"/>
                          <a:pt x="340670" y="629126"/>
                          <a:pt x="327335" y="690086"/>
                        </a:cubicBezTo>
                        <a:cubicBezTo>
                          <a:pt x="313047" y="750094"/>
                          <a:pt x="259707" y="792956"/>
                          <a:pt x="197795" y="793909"/>
                        </a:cubicBezTo>
                        <a:lnTo>
                          <a:pt x="197795" y="793909"/>
                        </a:lnTo>
                        <a:close/>
                        <a:moveTo>
                          <a:pt x="312095" y="508159"/>
                        </a:moveTo>
                        <a:lnTo>
                          <a:pt x="312095" y="121444"/>
                        </a:lnTo>
                        <a:cubicBezTo>
                          <a:pt x="312095" y="58579"/>
                          <a:pt x="260660" y="7144"/>
                          <a:pt x="197795" y="7144"/>
                        </a:cubicBezTo>
                        <a:cubicBezTo>
                          <a:pt x="134930" y="7144"/>
                          <a:pt x="83495" y="57626"/>
                          <a:pt x="83495" y="121444"/>
                        </a:cubicBezTo>
                        <a:lnTo>
                          <a:pt x="83495" y="508159"/>
                        </a:lnTo>
                        <a:cubicBezTo>
                          <a:pt x="17772" y="557689"/>
                          <a:pt x="-8898" y="643414"/>
                          <a:pt x="16820" y="720566"/>
                        </a:cubicBezTo>
                        <a:cubicBezTo>
                          <a:pt x="42537" y="798671"/>
                          <a:pt x="115880" y="851059"/>
                          <a:pt x="197795" y="851059"/>
                        </a:cubicBezTo>
                        <a:cubicBezTo>
                          <a:pt x="279710" y="851059"/>
                          <a:pt x="353052" y="798671"/>
                          <a:pt x="378770" y="720566"/>
                        </a:cubicBezTo>
                        <a:cubicBezTo>
                          <a:pt x="404487" y="643414"/>
                          <a:pt x="377817" y="557689"/>
                          <a:pt x="312095" y="508159"/>
                        </a:cubicBezTo>
                        <a:close/>
                      </a:path>
                    </a:pathLst>
                  </a:custGeom>
                  <a:grpFill/>
                  <a:ln w="9525" cap="flat">
                    <a:noFill/>
                    <a:prstDash val="solid"/>
                    <a:miter/>
                  </a:ln>
                </p:spPr>
                <p:txBody>
                  <a:bodyPr rtlCol="0" anchor="ctr"/>
                  <a:lstStyle/>
                  <a:p>
                    <a:endParaRPr lang="bg-BG" sz="2800"/>
                  </a:p>
                </p:txBody>
              </p:sp>
              <p:sp>
                <p:nvSpPr>
                  <p:cNvPr id="16" name="Freeform: Shape 15">
                    <a:extLst>
                      <a:ext uri="{FF2B5EF4-FFF2-40B4-BE49-F238E27FC236}">
                        <a16:creationId xmlns:a16="http://schemas.microsoft.com/office/drawing/2014/main" id="{94B354BA-1A02-4351-A4FD-2BAA5F4BD413}"/>
                      </a:ext>
                    </a:extLst>
                  </p:cNvPr>
                  <p:cNvSpPr/>
                  <p:nvPr/>
                </p:nvSpPr>
                <p:spPr>
                  <a:xfrm>
                    <a:off x="1162058" y="2675339"/>
                    <a:ext cx="200025" cy="428625"/>
                  </a:xfrm>
                  <a:custGeom>
                    <a:avLst/>
                    <a:gdLst>
                      <a:gd name="connsiteX0" fmla="*/ 121129 w 200025"/>
                      <a:gd name="connsiteY0" fmla="*/ 237649 h 428625"/>
                      <a:gd name="connsiteX1" fmla="*/ 121129 w 200025"/>
                      <a:gd name="connsiteY1" fmla="*/ 7144 h 428625"/>
                      <a:gd name="connsiteX2" fmla="*/ 83029 w 200025"/>
                      <a:gd name="connsiteY2" fmla="*/ 7144 h 428625"/>
                      <a:gd name="connsiteX3" fmla="*/ 83029 w 200025"/>
                      <a:gd name="connsiteY3" fmla="*/ 237649 h 428625"/>
                      <a:gd name="connsiteX4" fmla="*/ 7781 w 200025"/>
                      <a:gd name="connsiteY4" fmla="*/ 340519 h 428625"/>
                      <a:gd name="connsiteX5" fmla="*/ 102079 w 200025"/>
                      <a:gd name="connsiteY5" fmla="*/ 426244 h 428625"/>
                      <a:gd name="connsiteX6" fmla="*/ 196376 w 200025"/>
                      <a:gd name="connsiteY6" fmla="*/ 340519 h 428625"/>
                      <a:gd name="connsiteX7" fmla="*/ 121129 w 200025"/>
                      <a:gd name="connsiteY7" fmla="*/ 237649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5" h="428625">
                        <a:moveTo>
                          <a:pt x="121129" y="237649"/>
                        </a:moveTo>
                        <a:lnTo>
                          <a:pt x="121129" y="7144"/>
                        </a:lnTo>
                        <a:lnTo>
                          <a:pt x="83029" y="7144"/>
                        </a:lnTo>
                        <a:lnTo>
                          <a:pt x="83029" y="237649"/>
                        </a:lnTo>
                        <a:cubicBezTo>
                          <a:pt x="35404" y="247174"/>
                          <a:pt x="2066" y="291941"/>
                          <a:pt x="7781" y="340519"/>
                        </a:cubicBezTo>
                        <a:cubicBezTo>
                          <a:pt x="12544" y="389096"/>
                          <a:pt x="53501" y="426244"/>
                          <a:pt x="102079" y="426244"/>
                        </a:cubicBezTo>
                        <a:cubicBezTo>
                          <a:pt x="150656" y="426244"/>
                          <a:pt x="191614" y="389096"/>
                          <a:pt x="196376" y="340519"/>
                        </a:cubicBezTo>
                        <a:cubicBezTo>
                          <a:pt x="202091" y="291941"/>
                          <a:pt x="168754" y="247174"/>
                          <a:pt x="121129" y="237649"/>
                        </a:cubicBezTo>
                        <a:close/>
                      </a:path>
                    </a:pathLst>
                  </a:custGeom>
                  <a:grpFill/>
                  <a:ln w="9525" cap="flat">
                    <a:noFill/>
                    <a:prstDash val="solid"/>
                    <a:miter/>
                  </a:ln>
                </p:spPr>
                <p:txBody>
                  <a:bodyPr rtlCol="0" anchor="ctr"/>
                  <a:lstStyle/>
                  <a:p>
                    <a:endParaRPr lang="bg-BG" sz="2800"/>
                  </a:p>
                </p:txBody>
              </p:sp>
            </p:grpSp>
            <p:sp>
              <p:nvSpPr>
                <p:cNvPr id="17" name="Freeform: Shape 16">
                  <a:extLst>
                    <a:ext uri="{FF2B5EF4-FFF2-40B4-BE49-F238E27FC236}">
                      <a16:creationId xmlns:a16="http://schemas.microsoft.com/office/drawing/2014/main" id="{49278D3D-FBBA-4044-9312-87D5C35CA803}"/>
                    </a:ext>
                  </a:extLst>
                </p:cNvPr>
                <p:cNvSpPr/>
                <p:nvPr/>
              </p:nvSpPr>
              <p:spPr>
                <a:xfrm>
                  <a:off x="1888426" y="3098006"/>
                  <a:ext cx="571500" cy="657225"/>
                </a:xfrm>
                <a:custGeom>
                  <a:avLst/>
                  <a:gdLst>
                    <a:gd name="connsiteX0" fmla="*/ 563479 w 571500"/>
                    <a:gd name="connsiteY0" fmla="*/ 467201 h 657225"/>
                    <a:gd name="connsiteX1" fmla="*/ 520616 w 571500"/>
                    <a:gd name="connsiteY1" fmla="*/ 442436 h 657225"/>
                    <a:gd name="connsiteX2" fmla="*/ 553954 w 571500"/>
                    <a:gd name="connsiteY2" fmla="*/ 433864 h 657225"/>
                    <a:gd name="connsiteX3" fmla="*/ 567289 w 571500"/>
                    <a:gd name="connsiteY3" fmla="*/ 411004 h 657225"/>
                    <a:gd name="connsiteX4" fmla="*/ 544429 w 571500"/>
                    <a:gd name="connsiteY4" fmla="*/ 397669 h 657225"/>
                    <a:gd name="connsiteX5" fmla="*/ 473944 w 571500"/>
                    <a:gd name="connsiteY5" fmla="*/ 416719 h 657225"/>
                    <a:gd name="connsiteX6" fmla="*/ 446321 w 571500"/>
                    <a:gd name="connsiteY6" fmla="*/ 400526 h 657225"/>
                    <a:gd name="connsiteX7" fmla="*/ 532046 w 571500"/>
                    <a:gd name="connsiteY7" fmla="*/ 377666 h 657225"/>
                    <a:gd name="connsiteX8" fmla="*/ 545381 w 571500"/>
                    <a:gd name="connsiteY8" fmla="*/ 354806 h 657225"/>
                    <a:gd name="connsiteX9" fmla="*/ 522521 w 571500"/>
                    <a:gd name="connsiteY9" fmla="*/ 341471 h 657225"/>
                    <a:gd name="connsiteX10" fmla="*/ 399649 w 571500"/>
                    <a:gd name="connsiteY10" fmla="*/ 373856 h 657225"/>
                    <a:gd name="connsiteX11" fmla="*/ 363454 w 571500"/>
                    <a:gd name="connsiteY11" fmla="*/ 352901 h 657225"/>
                    <a:gd name="connsiteX12" fmla="*/ 366311 w 571500"/>
                    <a:gd name="connsiteY12" fmla="*/ 332899 h 657225"/>
                    <a:gd name="connsiteX13" fmla="*/ 363454 w 571500"/>
                    <a:gd name="connsiteY13" fmla="*/ 312896 h 657225"/>
                    <a:gd name="connsiteX14" fmla="*/ 399649 w 571500"/>
                    <a:gd name="connsiteY14" fmla="*/ 291941 h 657225"/>
                    <a:gd name="connsiteX15" fmla="*/ 522521 w 571500"/>
                    <a:gd name="connsiteY15" fmla="*/ 324326 h 657225"/>
                    <a:gd name="connsiteX16" fmla="*/ 527284 w 571500"/>
                    <a:gd name="connsiteY16" fmla="*/ 325279 h 657225"/>
                    <a:gd name="connsiteX17" fmla="*/ 545381 w 571500"/>
                    <a:gd name="connsiteY17" fmla="*/ 310991 h 657225"/>
                    <a:gd name="connsiteX18" fmla="*/ 532046 w 571500"/>
                    <a:gd name="connsiteY18" fmla="*/ 288131 h 657225"/>
                    <a:gd name="connsiteX19" fmla="*/ 446321 w 571500"/>
                    <a:gd name="connsiteY19" fmla="*/ 265271 h 657225"/>
                    <a:gd name="connsiteX20" fmla="*/ 473944 w 571500"/>
                    <a:gd name="connsiteY20" fmla="*/ 249079 h 657225"/>
                    <a:gd name="connsiteX21" fmla="*/ 544429 w 571500"/>
                    <a:gd name="connsiteY21" fmla="*/ 268129 h 657225"/>
                    <a:gd name="connsiteX22" fmla="*/ 549191 w 571500"/>
                    <a:gd name="connsiteY22" fmla="*/ 269081 h 657225"/>
                    <a:gd name="connsiteX23" fmla="*/ 567289 w 571500"/>
                    <a:gd name="connsiteY23" fmla="*/ 254794 h 657225"/>
                    <a:gd name="connsiteX24" fmla="*/ 553954 w 571500"/>
                    <a:gd name="connsiteY24" fmla="*/ 231934 h 657225"/>
                    <a:gd name="connsiteX25" fmla="*/ 520616 w 571500"/>
                    <a:gd name="connsiteY25" fmla="*/ 223361 h 657225"/>
                    <a:gd name="connsiteX26" fmla="*/ 563479 w 571500"/>
                    <a:gd name="connsiteY26" fmla="*/ 198596 h 657225"/>
                    <a:gd name="connsiteX27" fmla="*/ 570146 w 571500"/>
                    <a:gd name="connsiteY27" fmla="*/ 172879 h 657225"/>
                    <a:gd name="connsiteX28" fmla="*/ 544429 w 571500"/>
                    <a:gd name="connsiteY28" fmla="*/ 166211 h 657225"/>
                    <a:gd name="connsiteX29" fmla="*/ 501566 w 571500"/>
                    <a:gd name="connsiteY29" fmla="*/ 190976 h 657225"/>
                    <a:gd name="connsiteX30" fmla="*/ 510139 w 571500"/>
                    <a:gd name="connsiteY30" fmla="*/ 157639 h 657225"/>
                    <a:gd name="connsiteX31" fmla="*/ 496804 w 571500"/>
                    <a:gd name="connsiteY31" fmla="*/ 134779 h 657225"/>
                    <a:gd name="connsiteX32" fmla="*/ 473944 w 571500"/>
                    <a:gd name="connsiteY32" fmla="*/ 148114 h 657225"/>
                    <a:gd name="connsiteX33" fmla="*/ 454894 w 571500"/>
                    <a:gd name="connsiteY33" fmla="*/ 218599 h 657225"/>
                    <a:gd name="connsiteX34" fmla="*/ 427271 w 571500"/>
                    <a:gd name="connsiteY34" fmla="*/ 234791 h 657225"/>
                    <a:gd name="connsiteX35" fmla="*/ 450131 w 571500"/>
                    <a:gd name="connsiteY35" fmla="*/ 149066 h 657225"/>
                    <a:gd name="connsiteX36" fmla="*/ 436796 w 571500"/>
                    <a:gd name="connsiteY36" fmla="*/ 126206 h 657225"/>
                    <a:gd name="connsiteX37" fmla="*/ 413936 w 571500"/>
                    <a:gd name="connsiteY37" fmla="*/ 139541 h 657225"/>
                    <a:gd name="connsiteX38" fmla="*/ 381551 w 571500"/>
                    <a:gd name="connsiteY38" fmla="*/ 262414 h 657225"/>
                    <a:gd name="connsiteX39" fmla="*/ 345356 w 571500"/>
                    <a:gd name="connsiteY39" fmla="*/ 283369 h 657225"/>
                    <a:gd name="connsiteX40" fmla="*/ 310114 w 571500"/>
                    <a:gd name="connsiteY40" fmla="*/ 263366 h 657225"/>
                    <a:gd name="connsiteX41" fmla="*/ 310114 w 571500"/>
                    <a:gd name="connsiteY41" fmla="*/ 221456 h 657225"/>
                    <a:gd name="connsiteX42" fmla="*/ 399649 w 571500"/>
                    <a:gd name="connsiteY42" fmla="*/ 131921 h 657225"/>
                    <a:gd name="connsiteX43" fmla="*/ 399649 w 571500"/>
                    <a:gd name="connsiteY43" fmla="*/ 105251 h 657225"/>
                    <a:gd name="connsiteX44" fmla="*/ 372979 w 571500"/>
                    <a:gd name="connsiteY44" fmla="*/ 105251 h 657225"/>
                    <a:gd name="connsiteX45" fmla="*/ 309161 w 571500"/>
                    <a:gd name="connsiteY45" fmla="*/ 161449 h 657225"/>
                    <a:gd name="connsiteX46" fmla="*/ 309161 w 571500"/>
                    <a:gd name="connsiteY46" fmla="*/ 130016 h 657225"/>
                    <a:gd name="connsiteX47" fmla="*/ 360596 w 571500"/>
                    <a:gd name="connsiteY47" fmla="*/ 78581 h 657225"/>
                    <a:gd name="connsiteX48" fmla="*/ 360596 w 571500"/>
                    <a:gd name="connsiteY48" fmla="*/ 51911 h 657225"/>
                    <a:gd name="connsiteX49" fmla="*/ 333926 w 571500"/>
                    <a:gd name="connsiteY49" fmla="*/ 51911 h 657225"/>
                    <a:gd name="connsiteX50" fmla="*/ 309161 w 571500"/>
                    <a:gd name="connsiteY50" fmla="*/ 75724 h 657225"/>
                    <a:gd name="connsiteX51" fmla="*/ 309161 w 571500"/>
                    <a:gd name="connsiteY51" fmla="*/ 26194 h 657225"/>
                    <a:gd name="connsiteX52" fmla="*/ 290111 w 571500"/>
                    <a:gd name="connsiteY52" fmla="*/ 7144 h 657225"/>
                    <a:gd name="connsiteX53" fmla="*/ 271061 w 571500"/>
                    <a:gd name="connsiteY53" fmla="*/ 26194 h 657225"/>
                    <a:gd name="connsiteX54" fmla="*/ 271061 w 571500"/>
                    <a:gd name="connsiteY54" fmla="*/ 75724 h 657225"/>
                    <a:gd name="connsiteX55" fmla="*/ 246296 w 571500"/>
                    <a:gd name="connsiteY55" fmla="*/ 50959 h 657225"/>
                    <a:gd name="connsiteX56" fmla="*/ 219626 w 571500"/>
                    <a:gd name="connsiteY56" fmla="*/ 50959 h 657225"/>
                    <a:gd name="connsiteX57" fmla="*/ 219626 w 571500"/>
                    <a:gd name="connsiteY57" fmla="*/ 77629 h 657225"/>
                    <a:gd name="connsiteX58" fmla="*/ 271061 w 571500"/>
                    <a:gd name="connsiteY58" fmla="*/ 129064 h 657225"/>
                    <a:gd name="connsiteX59" fmla="*/ 271061 w 571500"/>
                    <a:gd name="connsiteY59" fmla="*/ 160496 h 657225"/>
                    <a:gd name="connsiteX60" fmla="*/ 208196 w 571500"/>
                    <a:gd name="connsiteY60" fmla="*/ 97631 h 657225"/>
                    <a:gd name="connsiteX61" fmla="*/ 181526 w 571500"/>
                    <a:gd name="connsiteY61" fmla="*/ 97631 h 657225"/>
                    <a:gd name="connsiteX62" fmla="*/ 181526 w 571500"/>
                    <a:gd name="connsiteY62" fmla="*/ 124301 h 657225"/>
                    <a:gd name="connsiteX63" fmla="*/ 271061 w 571500"/>
                    <a:gd name="connsiteY63" fmla="*/ 213836 h 657225"/>
                    <a:gd name="connsiteX64" fmla="*/ 271061 w 571500"/>
                    <a:gd name="connsiteY64" fmla="*/ 255746 h 657225"/>
                    <a:gd name="connsiteX65" fmla="*/ 235819 w 571500"/>
                    <a:gd name="connsiteY65" fmla="*/ 275749 h 657225"/>
                    <a:gd name="connsiteX66" fmla="*/ 199624 w 571500"/>
                    <a:gd name="connsiteY66" fmla="*/ 254794 h 657225"/>
                    <a:gd name="connsiteX67" fmla="*/ 166286 w 571500"/>
                    <a:gd name="connsiteY67" fmla="*/ 133826 h 657225"/>
                    <a:gd name="connsiteX68" fmla="*/ 143426 w 571500"/>
                    <a:gd name="connsiteY68" fmla="*/ 120491 h 657225"/>
                    <a:gd name="connsiteX69" fmla="*/ 130091 w 571500"/>
                    <a:gd name="connsiteY69" fmla="*/ 143351 h 657225"/>
                    <a:gd name="connsiteX70" fmla="*/ 152951 w 571500"/>
                    <a:gd name="connsiteY70" fmla="*/ 229076 h 657225"/>
                    <a:gd name="connsiteX71" fmla="*/ 125329 w 571500"/>
                    <a:gd name="connsiteY71" fmla="*/ 212884 h 657225"/>
                    <a:gd name="connsiteX72" fmla="*/ 106279 w 571500"/>
                    <a:gd name="connsiteY72" fmla="*/ 142399 h 657225"/>
                    <a:gd name="connsiteX73" fmla="*/ 83419 w 571500"/>
                    <a:gd name="connsiteY73" fmla="*/ 129064 h 657225"/>
                    <a:gd name="connsiteX74" fmla="*/ 70084 w 571500"/>
                    <a:gd name="connsiteY74" fmla="*/ 151924 h 657225"/>
                    <a:gd name="connsiteX75" fmla="*/ 78656 w 571500"/>
                    <a:gd name="connsiteY75" fmla="*/ 185261 h 657225"/>
                    <a:gd name="connsiteX76" fmla="*/ 35794 w 571500"/>
                    <a:gd name="connsiteY76" fmla="*/ 160496 h 657225"/>
                    <a:gd name="connsiteX77" fmla="*/ 10076 w 571500"/>
                    <a:gd name="connsiteY77" fmla="*/ 167164 h 657225"/>
                    <a:gd name="connsiteX78" fmla="*/ 16744 w 571500"/>
                    <a:gd name="connsiteY78" fmla="*/ 192881 h 657225"/>
                    <a:gd name="connsiteX79" fmla="*/ 59606 w 571500"/>
                    <a:gd name="connsiteY79" fmla="*/ 217646 h 657225"/>
                    <a:gd name="connsiteX80" fmla="*/ 26269 w 571500"/>
                    <a:gd name="connsiteY80" fmla="*/ 226219 h 657225"/>
                    <a:gd name="connsiteX81" fmla="*/ 12934 w 571500"/>
                    <a:gd name="connsiteY81" fmla="*/ 249079 h 657225"/>
                    <a:gd name="connsiteX82" fmla="*/ 31031 w 571500"/>
                    <a:gd name="connsiteY82" fmla="*/ 263366 h 657225"/>
                    <a:gd name="connsiteX83" fmla="*/ 35794 w 571500"/>
                    <a:gd name="connsiteY83" fmla="*/ 262414 h 657225"/>
                    <a:gd name="connsiteX84" fmla="*/ 106279 w 571500"/>
                    <a:gd name="connsiteY84" fmla="*/ 243364 h 657225"/>
                    <a:gd name="connsiteX85" fmla="*/ 133901 w 571500"/>
                    <a:gd name="connsiteY85" fmla="*/ 259556 h 657225"/>
                    <a:gd name="connsiteX86" fmla="*/ 48176 w 571500"/>
                    <a:gd name="connsiteY86" fmla="*/ 282416 h 657225"/>
                    <a:gd name="connsiteX87" fmla="*/ 34841 w 571500"/>
                    <a:gd name="connsiteY87" fmla="*/ 305276 h 657225"/>
                    <a:gd name="connsiteX88" fmla="*/ 52939 w 571500"/>
                    <a:gd name="connsiteY88" fmla="*/ 319564 h 657225"/>
                    <a:gd name="connsiteX89" fmla="*/ 57701 w 571500"/>
                    <a:gd name="connsiteY89" fmla="*/ 318611 h 657225"/>
                    <a:gd name="connsiteX90" fmla="*/ 180574 w 571500"/>
                    <a:gd name="connsiteY90" fmla="*/ 286226 h 657225"/>
                    <a:gd name="connsiteX91" fmla="*/ 216769 w 571500"/>
                    <a:gd name="connsiteY91" fmla="*/ 307181 h 657225"/>
                    <a:gd name="connsiteX92" fmla="*/ 213911 w 571500"/>
                    <a:gd name="connsiteY92" fmla="*/ 330994 h 657225"/>
                    <a:gd name="connsiteX93" fmla="*/ 216769 w 571500"/>
                    <a:gd name="connsiteY93" fmla="*/ 350996 h 657225"/>
                    <a:gd name="connsiteX94" fmla="*/ 180574 w 571500"/>
                    <a:gd name="connsiteY94" fmla="*/ 371951 h 657225"/>
                    <a:gd name="connsiteX95" fmla="*/ 57701 w 571500"/>
                    <a:gd name="connsiteY95" fmla="*/ 339566 h 657225"/>
                    <a:gd name="connsiteX96" fmla="*/ 34841 w 571500"/>
                    <a:gd name="connsiteY96" fmla="*/ 352901 h 657225"/>
                    <a:gd name="connsiteX97" fmla="*/ 48176 w 571500"/>
                    <a:gd name="connsiteY97" fmla="*/ 375761 h 657225"/>
                    <a:gd name="connsiteX98" fmla="*/ 133901 w 571500"/>
                    <a:gd name="connsiteY98" fmla="*/ 398621 h 657225"/>
                    <a:gd name="connsiteX99" fmla="*/ 106279 w 571500"/>
                    <a:gd name="connsiteY99" fmla="*/ 414814 h 657225"/>
                    <a:gd name="connsiteX100" fmla="*/ 35794 w 571500"/>
                    <a:gd name="connsiteY100" fmla="*/ 395764 h 657225"/>
                    <a:gd name="connsiteX101" fmla="*/ 12934 w 571500"/>
                    <a:gd name="connsiteY101" fmla="*/ 409099 h 657225"/>
                    <a:gd name="connsiteX102" fmla="*/ 26269 w 571500"/>
                    <a:gd name="connsiteY102" fmla="*/ 431959 h 657225"/>
                    <a:gd name="connsiteX103" fmla="*/ 59606 w 571500"/>
                    <a:gd name="connsiteY103" fmla="*/ 440531 h 657225"/>
                    <a:gd name="connsiteX104" fmla="*/ 16744 w 571500"/>
                    <a:gd name="connsiteY104" fmla="*/ 465296 h 657225"/>
                    <a:gd name="connsiteX105" fmla="*/ 10076 w 571500"/>
                    <a:gd name="connsiteY105" fmla="*/ 491014 h 657225"/>
                    <a:gd name="connsiteX106" fmla="*/ 26269 w 571500"/>
                    <a:gd name="connsiteY106" fmla="*/ 500539 h 657225"/>
                    <a:gd name="connsiteX107" fmla="*/ 35794 w 571500"/>
                    <a:gd name="connsiteY107" fmla="*/ 497681 h 657225"/>
                    <a:gd name="connsiteX108" fmla="*/ 78656 w 571500"/>
                    <a:gd name="connsiteY108" fmla="*/ 472916 h 657225"/>
                    <a:gd name="connsiteX109" fmla="*/ 70084 w 571500"/>
                    <a:gd name="connsiteY109" fmla="*/ 506254 h 657225"/>
                    <a:gd name="connsiteX110" fmla="*/ 83419 w 571500"/>
                    <a:gd name="connsiteY110" fmla="*/ 529114 h 657225"/>
                    <a:gd name="connsiteX111" fmla="*/ 88181 w 571500"/>
                    <a:gd name="connsiteY111" fmla="*/ 530066 h 657225"/>
                    <a:gd name="connsiteX112" fmla="*/ 106279 w 571500"/>
                    <a:gd name="connsiteY112" fmla="*/ 515779 h 657225"/>
                    <a:gd name="connsiteX113" fmla="*/ 125329 w 571500"/>
                    <a:gd name="connsiteY113" fmla="*/ 445294 h 657225"/>
                    <a:gd name="connsiteX114" fmla="*/ 152951 w 571500"/>
                    <a:gd name="connsiteY114" fmla="*/ 429101 h 657225"/>
                    <a:gd name="connsiteX115" fmla="*/ 130091 w 571500"/>
                    <a:gd name="connsiteY115" fmla="*/ 514826 h 657225"/>
                    <a:gd name="connsiteX116" fmla="*/ 143426 w 571500"/>
                    <a:gd name="connsiteY116" fmla="*/ 537686 h 657225"/>
                    <a:gd name="connsiteX117" fmla="*/ 148189 w 571500"/>
                    <a:gd name="connsiteY117" fmla="*/ 538639 h 657225"/>
                    <a:gd name="connsiteX118" fmla="*/ 166286 w 571500"/>
                    <a:gd name="connsiteY118" fmla="*/ 524351 h 657225"/>
                    <a:gd name="connsiteX119" fmla="*/ 198671 w 571500"/>
                    <a:gd name="connsiteY119" fmla="*/ 401479 h 657225"/>
                    <a:gd name="connsiteX120" fmla="*/ 234866 w 571500"/>
                    <a:gd name="connsiteY120" fmla="*/ 380524 h 657225"/>
                    <a:gd name="connsiteX121" fmla="*/ 270109 w 571500"/>
                    <a:gd name="connsiteY121" fmla="*/ 400526 h 657225"/>
                    <a:gd name="connsiteX122" fmla="*/ 270109 w 571500"/>
                    <a:gd name="connsiteY122" fmla="*/ 442436 h 657225"/>
                    <a:gd name="connsiteX123" fmla="*/ 180574 w 571500"/>
                    <a:gd name="connsiteY123" fmla="*/ 531971 h 657225"/>
                    <a:gd name="connsiteX124" fmla="*/ 180574 w 571500"/>
                    <a:gd name="connsiteY124" fmla="*/ 558641 h 657225"/>
                    <a:gd name="connsiteX125" fmla="*/ 207244 w 571500"/>
                    <a:gd name="connsiteY125" fmla="*/ 558641 h 657225"/>
                    <a:gd name="connsiteX126" fmla="*/ 270109 w 571500"/>
                    <a:gd name="connsiteY126" fmla="*/ 495776 h 657225"/>
                    <a:gd name="connsiteX127" fmla="*/ 270109 w 571500"/>
                    <a:gd name="connsiteY127" fmla="*/ 527209 h 657225"/>
                    <a:gd name="connsiteX128" fmla="*/ 218674 w 571500"/>
                    <a:gd name="connsiteY128" fmla="*/ 578644 h 657225"/>
                    <a:gd name="connsiteX129" fmla="*/ 218674 w 571500"/>
                    <a:gd name="connsiteY129" fmla="*/ 605314 h 657225"/>
                    <a:gd name="connsiteX130" fmla="*/ 245344 w 571500"/>
                    <a:gd name="connsiteY130" fmla="*/ 605314 h 657225"/>
                    <a:gd name="connsiteX131" fmla="*/ 270109 w 571500"/>
                    <a:gd name="connsiteY131" fmla="*/ 580549 h 657225"/>
                    <a:gd name="connsiteX132" fmla="*/ 270109 w 571500"/>
                    <a:gd name="connsiteY132" fmla="*/ 635794 h 657225"/>
                    <a:gd name="connsiteX133" fmla="*/ 289159 w 571500"/>
                    <a:gd name="connsiteY133" fmla="*/ 654844 h 657225"/>
                    <a:gd name="connsiteX134" fmla="*/ 308209 w 571500"/>
                    <a:gd name="connsiteY134" fmla="*/ 635794 h 657225"/>
                    <a:gd name="connsiteX135" fmla="*/ 308209 w 571500"/>
                    <a:gd name="connsiteY135" fmla="*/ 586264 h 657225"/>
                    <a:gd name="connsiteX136" fmla="*/ 332974 w 571500"/>
                    <a:gd name="connsiteY136" fmla="*/ 611029 h 657225"/>
                    <a:gd name="connsiteX137" fmla="*/ 347261 w 571500"/>
                    <a:gd name="connsiteY137" fmla="*/ 616744 h 657225"/>
                    <a:gd name="connsiteX138" fmla="*/ 360596 w 571500"/>
                    <a:gd name="connsiteY138" fmla="*/ 611029 h 657225"/>
                    <a:gd name="connsiteX139" fmla="*/ 360596 w 571500"/>
                    <a:gd name="connsiteY139" fmla="*/ 584359 h 657225"/>
                    <a:gd name="connsiteX140" fmla="*/ 309161 w 571500"/>
                    <a:gd name="connsiteY140" fmla="*/ 532924 h 657225"/>
                    <a:gd name="connsiteX141" fmla="*/ 309161 w 571500"/>
                    <a:gd name="connsiteY141" fmla="*/ 501491 h 657225"/>
                    <a:gd name="connsiteX142" fmla="*/ 372026 w 571500"/>
                    <a:gd name="connsiteY142" fmla="*/ 564356 h 657225"/>
                    <a:gd name="connsiteX143" fmla="*/ 385361 w 571500"/>
                    <a:gd name="connsiteY143" fmla="*/ 569119 h 657225"/>
                    <a:gd name="connsiteX144" fmla="*/ 398696 w 571500"/>
                    <a:gd name="connsiteY144" fmla="*/ 563404 h 657225"/>
                    <a:gd name="connsiteX145" fmla="*/ 398696 w 571500"/>
                    <a:gd name="connsiteY145" fmla="*/ 536734 h 657225"/>
                    <a:gd name="connsiteX146" fmla="*/ 309161 w 571500"/>
                    <a:gd name="connsiteY146" fmla="*/ 447199 h 657225"/>
                    <a:gd name="connsiteX147" fmla="*/ 309161 w 571500"/>
                    <a:gd name="connsiteY147" fmla="*/ 405289 h 657225"/>
                    <a:gd name="connsiteX148" fmla="*/ 344404 w 571500"/>
                    <a:gd name="connsiteY148" fmla="*/ 385286 h 657225"/>
                    <a:gd name="connsiteX149" fmla="*/ 380599 w 571500"/>
                    <a:gd name="connsiteY149" fmla="*/ 406241 h 657225"/>
                    <a:gd name="connsiteX150" fmla="*/ 413936 w 571500"/>
                    <a:gd name="connsiteY150" fmla="*/ 528161 h 657225"/>
                    <a:gd name="connsiteX151" fmla="*/ 432034 w 571500"/>
                    <a:gd name="connsiteY151" fmla="*/ 542449 h 657225"/>
                    <a:gd name="connsiteX152" fmla="*/ 436796 w 571500"/>
                    <a:gd name="connsiteY152" fmla="*/ 541496 h 657225"/>
                    <a:gd name="connsiteX153" fmla="*/ 450131 w 571500"/>
                    <a:gd name="connsiteY153" fmla="*/ 518636 h 657225"/>
                    <a:gd name="connsiteX154" fmla="*/ 427271 w 571500"/>
                    <a:gd name="connsiteY154" fmla="*/ 432911 h 657225"/>
                    <a:gd name="connsiteX155" fmla="*/ 454894 w 571500"/>
                    <a:gd name="connsiteY155" fmla="*/ 449104 h 657225"/>
                    <a:gd name="connsiteX156" fmla="*/ 473944 w 571500"/>
                    <a:gd name="connsiteY156" fmla="*/ 519589 h 657225"/>
                    <a:gd name="connsiteX157" fmla="*/ 492041 w 571500"/>
                    <a:gd name="connsiteY157" fmla="*/ 533876 h 657225"/>
                    <a:gd name="connsiteX158" fmla="*/ 496804 w 571500"/>
                    <a:gd name="connsiteY158" fmla="*/ 532924 h 657225"/>
                    <a:gd name="connsiteX159" fmla="*/ 510139 w 571500"/>
                    <a:gd name="connsiteY159" fmla="*/ 510064 h 657225"/>
                    <a:gd name="connsiteX160" fmla="*/ 501566 w 571500"/>
                    <a:gd name="connsiteY160" fmla="*/ 476726 h 657225"/>
                    <a:gd name="connsiteX161" fmla="*/ 544429 w 571500"/>
                    <a:gd name="connsiteY161" fmla="*/ 501491 h 657225"/>
                    <a:gd name="connsiteX162" fmla="*/ 553954 w 571500"/>
                    <a:gd name="connsiteY162" fmla="*/ 504349 h 657225"/>
                    <a:gd name="connsiteX163" fmla="*/ 570146 w 571500"/>
                    <a:gd name="connsiteY163" fmla="*/ 494824 h 657225"/>
                    <a:gd name="connsiteX164" fmla="*/ 563479 w 571500"/>
                    <a:gd name="connsiteY164" fmla="*/ 467201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571500" h="657225">
                      <a:moveTo>
                        <a:pt x="563479" y="467201"/>
                      </a:moveTo>
                      <a:lnTo>
                        <a:pt x="520616" y="442436"/>
                      </a:lnTo>
                      <a:lnTo>
                        <a:pt x="553954" y="433864"/>
                      </a:lnTo>
                      <a:cubicBezTo>
                        <a:pt x="564431" y="431006"/>
                        <a:pt x="570146" y="420529"/>
                        <a:pt x="567289" y="411004"/>
                      </a:cubicBezTo>
                      <a:cubicBezTo>
                        <a:pt x="564431" y="401479"/>
                        <a:pt x="553954" y="394811"/>
                        <a:pt x="544429" y="397669"/>
                      </a:cubicBezTo>
                      <a:lnTo>
                        <a:pt x="473944" y="416719"/>
                      </a:lnTo>
                      <a:lnTo>
                        <a:pt x="446321" y="400526"/>
                      </a:lnTo>
                      <a:lnTo>
                        <a:pt x="532046" y="377666"/>
                      </a:lnTo>
                      <a:cubicBezTo>
                        <a:pt x="542524" y="374809"/>
                        <a:pt x="548239" y="364331"/>
                        <a:pt x="545381" y="354806"/>
                      </a:cubicBezTo>
                      <a:cubicBezTo>
                        <a:pt x="542524" y="345281"/>
                        <a:pt x="532046" y="338614"/>
                        <a:pt x="522521" y="341471"/>
                      </a:cubicBezTo>
                      <a:lnTo>
                        <a:pt x="399649" y="373856"/>
                      </a:lnTo>
                      <a:lnTo>
                        <a:pt x="363454" y="352901"/>
                      </a:lnTo>
                      <a:cubicBezTo>
                        <a:pt x="365359" y="346234"/>
                        <a:pt x="366311" y="339566"/>
                        <a:pt x="366311" y="332899"/>
                      </a:cubicBezTo>
                      <a:cubicBezTo>
                        <a:pt x="366311" y="326231"/>
                        <a:pt x="365359" y="318611"/>
                        <a:pt x="363454" y="312896"/>
                      </a:cubicBezTo>
                      <a:lnTo>
                        <a:pt x="399649" y="291941"/>
                      </a:lnTo>
                      <a:lnTo>
                        <a:pt x="522521" y="324326"/>
                      </a:lnTo>
                      <a:cubicBezTo>
                        <a:pt x="524426" y="324326"/>
                        <a:pt x="525379" y="325279"/>
                        <a:pt x="527284" y="325279"/>
                      </a:cubicBezTo>
                      <a:cubicBezTo>
                        <a:pt x="535856" y="325279"/>
                        <a:pt x="543476" y="319564"/>
                        <a:pt x="545381" y="310991"/>
                      </a:cubicBezTo>
                      <a:cubicBezTo>
                        <a:pt x="548239" y="300514"/>
                        <a:pt x="542524" y="290036"/>
                        <a:pt x="532046" y="288131"/>
                      </a:cubicBezTo>
                      <a:lnTo>
                        <a:pt x="446321" y="265271"/>
                      </a:lnTo>
                      <a:lnTo>
                        <a:pt x="473944" y="249079"/>
                      </a:lnTo>
                      <a:lnTo>
                        <a:pt x="544429" y="268129"/>
                      </a:lnTo>
                      <a:cubicBezTo>
                        <a:pt x="546334" y="268129"/>
                        <a:pt x="547286" y="269081"/>
                        <a:pt x="549191" y="269081"/>
                      </a:cubicBezTo>
                      <a:cubicBezTo>
                        <a:pt x="557764" y="269081"/>
                        <a:pt x="565384" y="263366"/>
                        <a:pt x="567289" y="254794"/>
                      </a:cubicBezTo>
                      <a:cubicBezTo>
                        <a:pt x="570146" y="244316"/>
                        <a:pt x="564431" y="233839"/>
                        <a:pt x="553954" y="231934"/>
                      </a:cubicBezTo>
                      <a:lnTo>
                        <a:pt x="520616" y="223361"/>
                      </a:lnTo>
                      <a:lnTo>
                        <a:pt x="563479" y="198596"/>
                      </a:lnTo>
                      <a:cubicBezTo>
                        <a:pt x="573004" y="192881"/>
                        <a:pt x="575861" y="181451"/>
                        <a:pt x="570146" y="172879"/>
                      </a:cubicBezTo>
                      <a:cubicBezTo>
                        <a:pt x="564431" y="163354"/>
                        <a:pt x="553001" y="160496"/>
                        <a:pt x="544429" y="166211"/>
                      </a:cubicBezTo>
                      <a:lnTo>
                        <a:pt x="501566" y="190976"/>
                      </a:lnTo>
                      <a:lnTo>
                        <a:pt x="510139" y="157639"/>
                      </a:lnTo>
                      <a:cubicBezTo>
                        <a:pt x="512996" y="147161"/>
                        <a:pt x="507281" y="136684"/>
                        <a:pt x="496804" y="134779"/>
                      </a:cubicBezTo>
                      <a:cubicBezTo>
                        <a:pt x="486326" y="131921"/>
                        <a:pt x="475849" y="137636"/>
                        <a:pt x="473944" y="148114"/>
                      </a:cubicBezTo>
                      <a:lnTo>
                        <a:pt x="454894" y="218599"/>
                      </a:lnTo>
                      <a:lnTo>
                        <a:pt x="427271" y="234791"/>
                      </a:lnTo>
                      <a:lnTo>
                        <a:pt x="450131" y="149066"/>
                      </a:lnTo>
                      <a:cubicBezTo>
                        <a:pt x="452989" y="138589"/>
                        <a:pt x="447274" y="128111"/>
                        <a:pt x="436796" y="126206"/>
                      </a:cubicBezTo>
                      <a:cubicBezTo>
                        <a:pt x="426319" y="123349"/>
                        <a:pt x="415841" y="129064"/>
                        <a:pt x="413936" y="139541"/>
                      </a:cubicBezTo>
                      <a:lnTo>
                        <a:pt x="381551" y="262414"/>
                      </a:lnTo>
                      <a:lnTo>
                        <a:pt x="345356" y="283369"/>
                      </a:lnTo>
                      <a:cubicBezTo>
                        <a:pt x="335831" y="273844"/>
                        <a:pt x="323449" y="266224"/>
                        <a:pt x="310114" y="263366"/>
                      </a:cubicBezTo>
                      <a:lnTo>
                        <a:pt x="310114" y="221456"/>
                      </a:lnTo>
                      <a:lnTo>
                        <a:pt x="399649" y="131921"/>
                      </a:lnTo>
                      <a:cubicBezTo>
                        <a:pt x="407269" y="124301"/>
                        <a:pt x="407269" y="112871"/>
                        <a:pt x="399649" y="105251"/>
                      </a:cubicBezTo>
                      <a:cubicBezTo>
                        <a:pt x="392029" y="97631"/>
                        <a:pt x="380599" y="97631"/>
                        <a:pt x="372979" y="105251"/>
                      </a:cubicBezTo>
                      <a:lnTo>
                        <a:pt x="309161" y="161449"/>
                      </a:lnTo>
                      <a:lnTo>
                        <a:pt x="309161" y="130016"/>
                      </a:lnTo>
                      <a:lnTo>
                        <a:pt x="360596" y="78581"/>
                      </a:lnTo>
                      <a:cubicBezTo>
                        <a:pt x="368216" y="70961"/>
                        <a:pt x="368216" y="59531"/>
                        <a:pt x="360596" y="51911"/>
                      </a:cubicBezTo>
                      <a:cubicBezTo>
                        <a:pt x="352976" y="44291"/>
                        <a:pt x="341546" y="44291"/>
                        <a:pt x="333926" y="51911"/>
                      </a:cubicBezTo>
                      <a:lnTo>
                        <a:pt x="309161" y="75724"/>
                      </a:lnTo>
                      <a:lnTo>
                        <a:pt x="309161" y="26194"/>
                      </a:lnTo>
                      <a:cubicBezTo>
                        <a:pt x="309161" y="15716"/>
                        <a:pt x="300589" y="7144"/>
                        <a:pt x="290111" y="7144"/>
                      </a:cubicBezTo>
                      <a:cubicBezTo>
                        <a:pt x="279634" y="7144"/>
                        <a:pt x="271061" y="15716"/>
                        <a:pt x="271061" y="26194"/>
                      </a:cubicBezTo>
                      <a:lnTo>
                        <a:pt x="271061" y="75724"/>
                      </a:lnTo>
                      <a:lnTo>
                        <a:pt x="246296" y="50959"/>
                      </a:lnTo>
                      <a:cubicBezTo>
                        <a:pt x="238676" y="43339"/>
                        <a:pt x="227246" y="43339"/>
                        <a:pt x="219626" y="50959"/>
                      </a:cubicBezTo>
                      <a:cubicBezTo>
                        <a:pt x="212006" y="58579"/>
                        <a:pt x="212006" y="70009"/>
                        <a:pt x="219626" y="77629"/>
                      </a:cubicBezTo>
                      <a:lnTo>
                        <a:pt x="271061" y="129064"/>
                      </a:lnTo>
                      <a:lnTo>
                        <a:pt x="271061" y="160496"/>
                      </a:lnTo>
                      <a:lnTo>
                        <a:pt x="208196" y="97631"/>
                      </a:lnTo>
                      <a:cubicBezTo>
                        <a:pt x="200576" y="90011"/>
                        <a:pt x="189146" y="90011"/>
                        <a:pt x="181526" y="97631"/>
                      </a:cubicBezTo>
                      <a:cubicBezTo>
                        <a:pt x="173906" y="105251"/>
                        <a:pt x="173906" y="116681"/>
                        <a:pt x="181526" y="124301"/>
                      </a:cubicBezTo>
                      <a:lnTo>
                        <a:pt x="271061" y="213836"/>
                      </a:lnTo>
                      <a:lnTo>
                        <a:pt x="271061" y="255746"/>
                      </a:lnTo>
                      <a:cubicBezTo>
                        <a:pt x="257726" y="259556"/>
                        <a:pt x="245344" y="266224"/>
                        <a:pt x="235819" y="275749"/>
                      </a:cubicBezTo>
                      <a:lnTo>
                        <a:pt x="199624" y="254794"/>
                      </a:lnTo>
                      <a:lnTo>
                        <a:pt x="166286" y="133826"/>
                      </a:lnTo>
                      <a:cubicBezTo>
                        <a:pt x="163429" y="123349"/>
                        <a:pt x="152951" y="117634"/>
                        <a:pt x="143426" y="120491"/>
                      </a:cubicBezTo>
                      <a:cubicBezTo>
                        <a:pt x="132949" y="123349"/>
                        <a:pt x="127234" y="133826"/>
                        <a:pt x="130091" y="143351"/>
                      </a:cubicBezTo>
                      <a:lnTo>
                        <a:pt x="152951" y="229076"/>
                      </a:lnTo>
                      <a:lnTo>
                        <a:pt x="125329" y="212884"/>
                      </a:lnTo>
                      <a:lnTo>
                        <a:pt x="106279" y="142399"/>
                      </a:lnTo>
                      <a:cubicBezTo>
                        <a:pt x="103421" y="131921"/>
                        <a:pt x="92944" y="126206"/>
                        <a:pt x="83419" y="129064"/>
                      </a:cubicBezTo>
                      <a:cubicBezTo>
                        <a:pt x="72941" y="131921"/>
                        <a:pt x="67226" y="142399"/>
                        <a:pt x="70084" y="151924"/>
                      </a:cubicBezTo>
                      <a:lnTo>
                        <a:pt x="78656" y="185261"/>
                      </a:lnTo>
                      <a:lnTo>
                        <a:pt x="35794" y="160496"/>
                      </a:lnTo>
                      <a:cubicBezTo>
                        <a:pt x="26269" y="154781"/>
                        <a:pt x="14839" y="158591"/>
                        <a:pt x="10076" y="167164"/>
                      </a:cubicBezTo>
                      <a:cubicBezTo>
                        <a:pt x="4361" y="176689"/>
                        <a:pt x="8171" y="188119"/>
                        <a:pt x="16744" y="192881"/>
                      </a:cubicBezTo>
                      <a:lnTo>
                        <a:pt x="59606" y="217646"/>
                      </a:lnTo>
                      <a:lnTo>
                        <a:pt x="26269" y="226219"/>
                      </a:lnTo>
                      <a:cubicBezTo>
                        <a:pt x="15791" y="229076"/>
                        <a:pt x="10076" y="239554"/>
                        <a:pt x="12934" y="249079"/>
                      </a:cubicBezTo>
                      <a:cubicBezTo>
                        <a:pt x="14839" y="257651"/>
                        <a:pt x="22459" y="263366"/>
                        <a:pt x="31031" y="263366"/>
                      </a:cubicBezTo>
                      <a:cubicBezTo>
                        <a:pt x="32936" y="263366"/>
                        <a:pt x="33889" y="263366"/>
                        <a:pt x="35794" y="262414"/>
                      </a:cubicBezTo>
                      <a:lnTo>
                        <a:pt x="106279" y="243364"/>
                      </a:lnTo>
                      <a:lnTo>
                        <a:pt x="133901" y="259556"/>
                      </a:lnTo>
                      <a:lnTo>
                        <a:pt x="48176" y="282416"/>
                      </a:lnTo>
                      <a:cubicBezTo>
                        <a:pt x="37699" y="285274"/>
                        <a:pt x="31984" y="295751"/>
                        <a:pt x="34841" y="305276"/>
                      </a:cubicBezTo>
                      <a:cubicBezTo>
                        <a:pt x="36746" y="313849"/>
                        <a:pt x="44366" y="319564"/>
                        <a:pt x="52939" y="319564"/>
                      </a:cubicBezTo>
                      <a:cubicBezTo>
                        <a:pt x="54844" y="319564"/>
                        <a:pt x="55796" y="319564"/>
                        <a:pt x="57701" y="318611"/>
                      </a:cubicBezTo>
                      <a:lnTo>
                        <a:pt x="180574" y="286226"/>
                      </a:lnTo>
                      <a:lnTo>
                        <a:pt x="216769" y="307181"/>
                      </a:lnTo>
                      <a:cubicBezTo>
                        <a:pt x="214864" y="316706"/>
                        <a:pt x="213911" y="324326"/>
                        <a:pt x="213911" y="330994"/>
                      </a:cubicBezTo>
                      <a:cubicBezTo>
                        <a:pt x="213911" y="337661"/>
                        <a:pt x="214864" y="345281"/>
                        <a:pt x="216769" y="350996"/>
                      </a:cubicBezTo>
                      <a:lnTo>
                        <a:pt x="180574" y="371951"/>
                      </a:lnTo>
                      <a:lnTo>
                        <a:pt x="57701" y="339566"/>
                      </a:lnTo>
                      <a:cubicBezTo>
                        <a:pt x="47224" y="336709"/>
                        <a:pt x="36746" y="342424"/>
                        <a:pt x="34841" y="352901"/>
                      </a:cubicBezTo>
                      <a:cubicBezTo>
                        <a:pt x="32936" y="363379"/>
                        <a:pt x="37699" y="373856"/>
                        <a:pt x="48176" y="375761"/>
                      </a:cubicBezTo>
                      <a:lnTo>
                        <a:pt x="133901" y="398621"/>
                      </a:lnTo>
                      <a:lnTo>
                        <a:pt x="106279" y="414814"/>
                      </a:lnTo>
                      <a:lnTo>
                        <a:pt x="35794" y="395764"/>
                      </a:lnTo>
                      <a:cubicBezTo>
                        <a:pt x="25316" y="392906"/>
                        <a:pt x="14839" y="398621"/>
                        <a:pt x="12934" y="409099"/>
                      </a:cubicBezTo>
                      <a:cubicBezTo>
                        <a:pt x="11029" y="419576"/>
                        <a:pt x="15791" y="430054"/>
                        <a:pt x="26269" y="431959"/>
                      </a:cubicBezTo>
                      <a:lnTo>
                        <a:pt x="59606" y="440531"/>
                      </a:lnTo>
                      <a:lnTo>
                        <a:pt x="16744" y="465296"/>
                      </a:lnTo>
                      <a:cubicBezTo>
                        <a:pt x="7219" y="471011"/>
                        <a:pt x="4361" y="482441"/>
                        <a:pt x="10076" y="491014"/>
                      </a:cubicBezTo>
                      <a:cubicBezTo>
                        <a:pt x="13886" y="496729"/>
                        <a:pt x="19601" y="500539"/>
                        <a:pt x="26269" y="500539"/>
                      </a:cubicBezTo>
                      <a:cubicBezTo>
                        <a:pt x="29126" y="500539"/>
                        <a:pt x="32936" y="499586"/>
                        <a:pt x="35794" y="497681"/>
                      </a:cubicBezTo>
                      <a:lnTo>
                        <a:pt x="78656" y="472916"/>
                      </a:lnTo>
                      <a:lnTo>
                        <a:pt x="70084" y="506254"/>
                      </a:lnTo>
                      <a:cubicBezTo>
                        <a:pt x="67226" y="516731"/>
                        <a:pt x="72941" y="527209"/>
                        <a:pt x="83419" y="529114"/>
                      </a:cubicBezTo>
                      <a:cubicBezTo>
                        <a:pt x="85324" y="529114"/>
                        <a:pt x="86276" y="530066"/>
                        <a:pt x="88181" y="530066"/>
                      </a:cubicBezTo>
                      <a:cubicBezTo>
                        <a:pt x="96754" y="530066"/>
                        <a:pt x="104374" y="524351"/>
                        <a:pt x="106279" y="515779"/>
                      </a:cubicBezTo>
                      <a:lnTo>
                        <a:pt x="125329" y="445294"/>
                      </a:lnTo>
                      <a:lnTo>
                        <a:pt x="152951" y="429101"/>
                      </a:lnTo>
                      <a:lnTo>
                        <a:pt x="130091" y="514826"/>
                      </a:lnTo>
                      <a:cubicBezTo>
                        <a:pt x="127234" y="525304"/>
                        <a:pt x="132949" y="535781"/>
                        <a:pt x="143426" y="537686"/>
                      </a:cubicBezTo>
                      <a:cubicBezTo>
                        <a:pt x="145331" y="537686"/>
                        <a:pt x="146284" y="538639"/>
                        <a:pt x="148189" y="538639"/>
                      </a:cubicBezTo>
                      <a:cubicBezTo>
                        <a:pt x="156761" y="538639"/>
                        <a:pt x="164381" y="532924"/>
                        <a:pt x="166286" y="524351"/>
                      </a:cubicBezTo>
                      <a:lnTo>
                        <a:pt x="198671" y="401479"/>
                      </a:lnTo>
                      <a:lnTo>
                        <a:pt x="234866" y="380524"/>
                      </a:lnTo>
                      <a:cubicBezTo>
                        <a:pt x="244391" y="390049"/>
                        <a:pt x="256774" y="397669"/>
                        <a:pt x="270109" y="400526"/>
                      </a:cubicBezTo>
                      <a:lnTo>
                        <a:pt x="270109" y="442436"/>
                      </a:lnTo>
                      <a:lnTo>
                        <a:pt x="180574" y="531971"/>
                      </a:lnTo>
                      <a:cubicBezTo>
                        <a:pt x="172954" y="539591"/>
                        <a:pt x="172954" y="551021"/>
                        <a:pt x="180574" y="558641"/>
                      </a:cubicBezTo>
                      <a:cubicBezTo>
                        <a:pt x="188194" y="566261"/>
                        <a:pt x="199624" y="566261"/>
                        <a:pt x="207244" y="558641"/>
                      </a:cubicBezTo>
                      <a:lnTo>
                        <a:pt x="270109" y="495776"/>
                      </a:lnTo>
                      <a:lnTo>
                        <a:pt x="270109" y="527209"/>
                      </a:lnTo>
                      <a:lnTo>
                        <a:pt x="218674" y="578644"/>
                      </a:lnTo>
                      <a:cubicBezTo>
                        <a:pt x="211054" y="586264"/>
                        <a:pt x="211054" y="597694"/>
                        <a:pt x="218674" y="605314"/>
                      </a:cubicBezTo>
                      <a:cubicBezTo>
                        <a:pt x="226294" y="612934"/>
                        <a:pt x="237724" y="612934"/>
                        <a:pt x="245344" y="605314"/>
                      </a:cubicBezTo>
                      <a:lnTo>
                        <a:pt x="270109" y="580549"/>
                      </a:lnTo>
                      <a:lnTo>
                        <a:pt x="270109" y="635794"/>
                      </a:lnTo>
                      <a:cubicBezTo>
                        <a:pt x="270109" y="646271"/>
                        <a:pt x="278681" y="654844"/>
                        <a:pt x="289159" y="654844"/>
                      </a:cubicBezTo>
                      <a:cubicBezTo>
                        <a:pt x="299636" y="654844"/>
                        <a:pt x="308209" y="646271"/>
                        <a:pt x="308209" y="635794"/>
                      </a:cubicBezTo>
                      <a:lnTo>
                        <a:pt x="308209" y="586264"/>
                      </a:lnTo>
                      <a:lnTo>
                        <a:pt x="332974" y="611029"/>
                      </a:lnTo>
                      <a:cubicBezTo>
                        <a:pt x="337736" y="614839"/>
                        <a:pt x="342499" y="616744"/>
                        <a:pt x="347261" y="616744"/>
                      </a:cubicBezTo>
                      <a:cubicBezTo>
                        <a:pt x="352024" y="616744"/>
                        <a:pt x="356786" y="614839"/>
                        <a:pt x="360596" y="611029"/>
                      </a:cubicBezTo>
                      <a:cubicBezTo>
                        <a:pt x="368216" y="603409"/>
                        <a:pt x="368216" y="591979"/>
                        <a:pt x="360596" y="584359"/>
                      </a:cubicBezTo>
                      <a:lnTo>
                        <a:pt x="309161" y="532924"/>
                      </a:lnTo>
                      <a:lnTo>
                        <a:pt x="309161" y="501491"/>
                      </a:lnTo>
                      <a:lnTo>
                        <a:pt x="372026" y="564356"/>
                      </a:lnTo>
                      <a:cubicBezTo>
                        <a:pt x="375836" y="567214"/>
                        <a:pt x="380599" y="569119"/>
                        <a:pt x="385361" y="569119"/>
                      </a:cubicBezTo>
                      <a:cubicBezTo>
                        <a:pt x="390124" y="569119"/>
                        <a:pt x="394886" y="567214"/>
                        <a:pt x="398696" y="563404"/>
                      </a:cubicBezTo>
                      <a:cubicBezTo>
                        <a:pt x="406316" y="555784"/>
                        <a:pt x="406316" y="544354"/>
                        <a:pt x="398696" y="536734"/>
                      </a:cubicBezTo>
                      <a:lnTo>
                        <a:pt x="309161" y="447199"/>
                      </a:lnTo>
                      <a:lnTo>
                        <a:pt x="309161" y="405289"/>
                      </a:lnTo>
                      <a:cubicBezTo>
                        <a:pt x="322496" y="401479"/>
                        <a:pt x="334879" y="394811"/>
                        <a:pt x="344404" y="385286"/>
                      </a:cubicBezTo>
                      <a:lnTo>
                        <a:pt x="380599" y="406241"/>
                      </a:lnTo>
                      <a:lnTo>
                        <a:pt x="413936" y="528161"/>
                      </a:lnTo>
                      <a:cubicBezTo>
                        <a:pt x="415841" y="536734"/>
                        <a:pt x="423461" y="542449"/>
                        <a:pt x="432034" y="542449"/>
                      </a:cubicBezTo>
                      <a:cubicBezTo>
                        <a:pt x="433939" y="542449"/>
                        <a:pt x="434891" y="542449"/>
                        <a:pt x="436796" y="541496"/>
                      </a:cubicBezTo>
                      <a:cubicBezTo>
                        <a:pt x="447274" y="538639"/>
                        <a:pt x="452989" y="528161"/>
                        <a:pt x="450131" y="518636"/>
                      </a:cubicBezTo>
                      <a:lnTo>
                        <a:pt x="427271" y="432911"/>
                      </a:lnTo>
                      <a:lnTo>
                        <a:pt x="454894" y="449104"/>
                      </a:lnTo>
                      <a:lnTo>
                        <a:pt x="473944" y="519589"/>
                      </a:lnTo>
                      <a:cubicBezTo>
                        <a:pt x="475849" y="528161"/>
                        <a:pt x="483469" y="533876"/>
                        <a:pt x="492041" y="533876"/>
                      </a:cubicBezTo>
                      <a:cubicBezTo>
                        <a:pt x="493946" y="533876"/>
                        <a:pt x="494899" y="533876"/>
                        <a:pt x="496804" y="532924"/>
                      </a:cubicBezTo>
                      <a:cubicBezTo>
                        <a:pt x="507281" y="530066"/>
                        <a:pt x="512996" y="519589"/>
                        <a:pt x="510139" y="510064"/>
                      </a:cubicBezTo>
                      <a:lnTo>
                        <a:pt x="501566" y="476726"/>
                      </a:lnTo>
                      <a:lnTo>
                        <a:pt x="544429" y="501491"/>
                      </a:lnTo>
                      <a:cubicBezTo>
                        <a:pt x="547286" y="503396"/>
                        <a:pt x="551096" y="504349"/>
                        <a:pt x="553954" y="504349"/>
                      </a:cubicBezTo>
                      <a:cubicBezTo>
                        <a:pt x="560621" y="504349"/>
                        <a:pt x="567289" y="500539"/>
                        <a:pt x="570146" y="494824"/>
                      </a:cubicBezTo>
                      <a:cubicBezTo>
                        <a:pt x="575861" y="483394"/>
                        <a:pt x="573004" y="471964"/>
                        <a:pt x="563479" y="467201"/>
                      </a:cubicBezTo>
                      <a:close/>
                    </a:path>
                  </a:pathLst>
                </a:custGeom>
                <a:grpFill/>
                <a:ln w="9525" cap="flat">
                  <a:noFill/>
                  <a:prstDash val="solid"/>
                  <a:miter/>
                </a:ln>
              </p:spPr>
              <p:txBody>
                <a:bodyPr rtlCol="0" anchor="ctr"/>
                <a:lstStyle/>
                <a:p>
                  <a:endParaRPr lang="bg-BG" sz="2800"/>
                </a:p>
              </p:txBody>
            </p:sp>
            <p:grpSp>
              <p:nvGrpSpPr>
                <p:cNvPr id="18" name="Graphic 10" descr="Sun">
                  <a:extLst>
                    <a:ext uri="{FF2B5EF4-FFF2-40B4-BE49-F238E27FC236}">
                      <a16:creationId xmlns:a16="http://schemas.microsoft.com/office/drawing/2014/main" id="{8F6E5F13-5F38-4F73-96F3-BD62F20186C5}"/>
                    </a:ext>
                  </a:extLst>
                </p:cNvPr>
                <p:cNvGrpSpPr/>
                <p:nvPr/>
              </p:nvGrpSpPr>
              <p:grpSpPr>
                <a:xfrm>
                  <a:off x="1413343" y="3789158"/>
                  <a:ext cx="914400" cy="914400"/>
                  <a:chOff x="1413343" y="3789158"/>
                  <a:chExt cx="914400" cy="914400"/>
                </a:xfrm>
                <a:grpFill/>
              </p:grpSpPr>
              <p:sp>
                <p:nvSpPr>
                  <p:cNvPr id="19" name="Freeform: Shape 18">
                    <a:extLst>
                      <a:ext uri="{FF2B5EF4-FFF2-40B4-BE49-F238E27FC236}">
                        <a16:creationId xmlns:a16="http://schemas.microsoft.com/office/drawing/2014/main" id="{6D9CCB04-1A90-44B2-8572-889590A3BD11}"/>
                      </a:ext>
                    </a:extLst>
                  </p:cNvPr>
                  <p:cNvSpPr/>
                  <p:nvPr/>
                </p:nvSpPr>
                <p:spPr>
                  <a:xfrm>
                    <a:off x="1444299" y="4210639"/>
                    <a:ext cx="180975" cy="66675"/>
                  </a:xfrm>
                  <a:custGeom>
                    <a:avLst/>
                    <a:gdLst>
                      <a:gd name="connsiteX0" fmla="*/ 7144 w 180975"/>
                      <a:gd name="connsiteY0" fmla="*/ 7144 h 66675"/>
                      <a:gd name="connsiteX1" fmla="*/ 178594 w 180975"/>
                      <a:gd name="connsiteY1" fmla="*/ 7144 h 66675"/>
                      <a:gd name="connsiteX2" fmla="*/ 178594 w 180975"/>
                      <a:gd name="connsiteY2" fmla="*/ 64294 h 66675"/>
                      <a:gd name="connsiteX3" fmla="*/ 7144 w 180975"/>
                      <a:gd name="connsiteY3" fmla="*/ 64294 h 66675"/>
                    </a:gdLst>
                    <a:ahLst/>
                    <a:cxnLst>
                      <a:cxn ang="0">
                        <a:pos x="connsiteX0" y="connsiteY0"/>
                      </a:cxn>
                      <a:cxn ang="0">
                        <a:pos x="connsiteX1" y="connsiteY1"/>
                      </a:cxn>
                      <a:cxn ang="0">
                        <a:pos x="connsiteX2" y="connsiteY2"/>
                      </a:cxn>
                      <a:cxn ang="0">
                        <a:pos x="connsiteX3" y="connsiteY3"/>
                      </a:cxn>
                    </a:cxnLst>
                    <a:rect l="l" t="t" r="r" b="b"/>
                    <a:pathLst>
                      <a:path w="180975" h="66675">
                        <a:moveTo>
                          <a:pt x="7144" y="7144"/>
                        </a:moveTo>
                        <a:lnTo>
                          <a:pt x="178594" y="7144"/>
                        </a:lnTo>
                        <a:lnTo>
                          <a:pt x="178594" y="64294"/>
                        </a:lnTo>
                        <a:lnTo>
                          <a:pt x="7144" y="64294"/>
                        </a:lnTo>
                        <a:close/>
                      </a:path>
                    </a:pathLst>
                  </a:custGeom>
                  <a:grpFill/>
                  <a:ln w="9525" cap="flat">
                    <a:noFill/>
                    <a:prstDash val="solid"/>
                    <a:miter/>
                  </a:ln>
                </p:spPr>
                <p:txBody>
                  <a:bodyPr rtlCol="0" anchor="ctr"/>
                  <a:lstStyle/>
                  <a:p>
                    <a:endParaRPr lang="bg-BG" sz="2800"/>
                  </a:p>
                </p:txBody>
              </p:sp>
              <p:sp>
                <p:nvSpPr>
                  <p:cNvPr id="20" name="Freeform: Shape 19">
                    <a:extLst>
                      <a:ext uri="{FF2B5EF4-FFF2-40B4-BE49-F238E27FC236}">
                        <a16:creationId xmlns:a16="http://schemas.microsoft.com/office/drawing/2014/main" id="{D1985DFF-38D9-46E0-B6BA-6E3EEE855B20}"/>
                      </a:ext>
                    </a:extLst>
                  </p:cNvPr>
                  <p:cNvSpPr/>
                  <p:nvPr/>
                </p:nvSpPr>
                <p:spPr>
                  <a:xfrm>
                    <a:off x="2111049" y="4210639"/>
                    <a:ext cx="180975" cy="66675"/>
                  </a:xfrm>
                  <a:custGeom>
                    <a:avLst/>
                    <a:gdLst>
                      <a:gd name="connsiteX0" fmla="*/ 7144 w 180975"/>
                      <a:gd name="connsiteY0" fmla="*/ 7144 h 66675"/>
                      <a:gd name="connsiteX1" fmla="*/ 178594 w 180975"/>
                      <a:gd name="connsiteY1" fmla="*/ 7144 h 66675"/>
                      <a:gd name="connsiteX2" fmla="*/ 178594 w 180975"/>
                      <a:gd name="connsiteY2" fmla="*/ 64294 h 66675"/>
                      <a:gd name="connsiteX3" fmla="*/ 7144 w 180975"/>
                      <a:gd name="connsiteY3" fmla="*/ 64294 h 66675"/>
                    </a:gdLst>
                    <a:ahLst/>
                    <a:cxnLst>
                      <a:cxn ang="0">
                        <a:pos x="connsiteX0" y="connsiteY0"/>
                      </a:cxn>
                      <a:cxn ang="0">
                        <a:pos x="connsiteX1" y="connsiteY1"/>
                      </a:cxn>
                      <a:cxn ang="0">
                        <a:pos x="connsiteX2" y="connsiteY2"/>
                      </a:cxn>
                      <a:cxn ang="0">
                        <a:pos x="connsiteX3" y="connsiteY3"/>
                      </a:cxn>
                    </a:cxnLst>
                    <a:rect l="l" t="t" r="r" b="b"/>
                    <a:pathLst>
                      <a:path w="180975" h="66675">
                        <a:moveTo>
                          <a:pt x="7144" y="7144"/>
                        </a:moveTo>
                        <a:lnTo>
                          <a:pt x="178594" y="7144"/>
                        </a:lnTo>
                        <a:lnTo>
                          <a:pt x="178594" y="64294"/>
                        </a:lnTo>
                        <a:lnTo>
                          <a:pt x="7144" y="64294"/>
                        </a:lnTo>
                        <a:close/>
                      </a:path>
                    </a:pathLst>
                  </a:custGeom>
                  <a:grpFill/>
                  <a:ln w="9525" cap="flat">
                    <a:noFill/>
                    <a:prstDash val="solid"/>
                    <a:miter/>
                  </a:ln>
                </p:spPr>
                <p:txBody>
                  <a:bodyPr rtlCol="0" anchor="ctr"/>
                  <a:lstStyle/>
                  <a:p>
                    <a:endParaRPr lang="bg-BG" sz="2800"/>
                  </a:p>
                </p:txBody>
              </p:sp>
              <p:sp>
                <p:nvSpPr>
                  <p:cNvPr id="21" name="Freeform: Shape 20">
                    <a:extLst>
                      <a:ext uri="{FF2B5EF4-FFF2-40B4-BE49-F238E27FC236}">
                        <a16:creationId xmlns:a16="http://schemas.microsoft.com/office/drawing/2014/main" id="{C8E83F2D-359F-4A3C-9AA4-B250933634A2}"/>
                      </a:ext>
                    </a:extLst>
                  </p:cNvPr>
                  <p:cNvSpPr/>
                  <p:nvPr/>
                </p:nvSpPr>
                <p:spPr>
                  <a:xfrm>
                    <a:off x="1653849" y="4029664"/>
                    <a:ext cx="428625" cy="428625"/>
                  </a:xfrm>
                  <a:custGeom>
                    <a:avLst/>
                    <a:gdLst>
                      <a:gd name="connsiteX0" fmla="*/ 426244 w 428625"/>
                      <a:gd name="connsiteY0" fmla="*/ 216694 h 428625"/>
                      <a:gd name="connsiteX1" fmla="*/ 216694 w 428625"/>
                      <a:gd name="connsiteY1" fmla="*/ 426244 h 428625"/>
                      <a:gd name="connsiteX2" fmla="*/ 7144 w 428625"/>
                      <a:gd name="connsiteY2" fmla="*/ 216694 h 428625"/>
                      <a:gd name="connsiteX3" fmla="*/ 216694 w 428625"/>
                      <a:gd name="connsiteY3" fmla="*/ 7144 h 428625"/>
                      <a:gd name="connsiteX4" fmla="*/ 426244 w 428625"/>
                      <a:gd name="connsiteY4" fmla="*/ 216694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428625">
                        <a:moveTo>
                          <a:pt x="426244" y="216694"/>
                        </a:moveTo>
                        <a:cubicBezTo>
                          <a:pt x="426244" y="332425"/>
                          <a:pt x="332425" y="426244"/>
                          <a:pt x="216694" y="426244"/>
                        </a:cubicBezTo>
                        <a:cubicBezTo>
                          <a:pt x="100962" y="426244"/>
                          <a:pt x="7144" y="332425"/>
                          <a:pt x="7144" y="216694"/>
                        </a:cubicBezTo>
                        <a:cubicBezTo>
                          <a:pt x="7144" y="100962"/>
                          <a:pt x="100962" y="7144"/>
                          <a:pt x="216694" y="7144"/>
                        </a:cubicBezTo>
                        <a:cubicBezTo>
                          <a:pt x="332425" y="7144"/>
                          <a:pt x="426244" y="100962"/>
                          <a:pt x="426244" y="216694"/>
                        </a:cubicBezTo>
                        <a:close/>
                      </a:path>
                    </a:pathLst>
                  </a:custGeom>
                  <a:grpFill/>
                  <a:ln w="9525" cap="flat">
                    <a:noFill/>
                    <a:prstDash val="solid"/>
                    <a:miter/>
                  </a:ln>
                </p:spPr>
                <p:txBody>
                  <a:bodyPr rtlCol="0" anchor="ctr"/>
                  <a:lstStyle/>
                  <a:p>
                    <a:endParaRPr lang="bg-BG" sz="2800"/>
                  </a:p>
                </p:txBody>
              </p:sp>
              <p:sp>
                <p:nvSpPr>
                  <p:cNvPr id="22" name="Freeform: Shape 21">
                    <a:extLst>
                      <a:ext uri="{FF2B5EF4-FFF2-40B4-BE49-F238E27FC236}">
                        <a16:creationId xmlns:a16="http://schemas.microsoft.com/office/drawing/2014/main" id="{93E9D356-D676-466D-9889-3B8182C0715E}"/>
                      </a:ext>
                    </a:extLst>
                  </p:cNvPr>
                  <p:cNvSpPr/>
                  <p:nvPr/>
                </p:nvSpPr>
                <p:spPr>
                  <a:xfrm>
                    <a:off x="1834824" y="4486864"/>
                    <a:ext cx="66675" cy="180975"/>
                  </a:xfrm>
                  <a:custGeom>
                    <a:avLst/>
                    <a:gdLst>
                      <a:gd name="connsiteX0" fmla="*/ 7144 w 66675"/>
                      <a:gd name="connsiteY0" fmla="*/ 7144 h 180975"/>
                      <a:gd name="connsiteX1" fmla="*/ 64294 w 66675"/>
                      <a:gd name="connsiteY1" fmla="*/ 7144 h 180975"/>
                      <a:gd name="connsiteX2" fmla="*/ 64294 w 66675"/>
                      <a:gd name="connsiteY2" fmla="*/ 178594 h 180975"/>
                      <a:gd name="connsiteX3" fmla="*/ 7144 w 66675"/>
                      <a:gd name="connsiteY3" fmla="*/ 178594 h 180975"/>
                    </a:gdLst>
                    <a:ahLst/>
                    <a:cxnLst>
                      <a:cxn ang="0">
                        <a:pos x="connsiteX0" y="connsiteY0"/>
                      </a:cxn>
                      <a:cxn ang="0">
                        <a:pos x="connsiteX1" y="connsiteY1"/>
                      </a:cxn>
                      <a:cxn ang="0">
                        <a:pos x="connsiteX2" y="connsiteY2"/>
                      </a:cxn>
                      <a:cxn ang="0">
                        <a:pos x="connsiteX3" y="connsiteY3"/>
                      </a:cxn>
                    </a:cxnLst>
                    <a:rect l="l" t="t" r="r" b="b"/>
                    <a:pathLst>
                      <a:path w="66675" h="180975">
                        <a:moveTo>
                          <a:pt x="7144" y="7144"/>
                        </a:moveTo>
                        <a:lnTo>
                          <a:pt x="64294" y="7144"/>
                        </a:lnTo>
                        <a:lnTo>
                          <a:pt x="64294" y="178594"/>
                        </a:lnTo>
                        <a:lnTo>
                          <a:pt x="7144" y="178594"/>
                        </a:lnTo>
                        <a:close/>
                      </a:path>
                    </a:pathLst>
                  </a:custGeom>
                  <a:grpFill/>
                  <a:ln w="9525" cap="flat">
                    <a:noFill/>
                    <a:prstDash val="solid"/>
                    <a:miter/>
                  </a:ln>
                </p:spPr>
                <p:txBody>
                  <a:bodyPr rtlCol="0" anchor="ctr"/>
                  <a:lstStyle/>
                  <a:p>
                    <a:endParaRPr lang="bg-BG" sz="2800"/>
                  </a:p>
                </p:txBody>
              </p:sp>
              <p:sp>
                <p:nvSpPr>
                  <p:cNvPr id="23" name="Freeform: Shape 22">
                    <a:extLst>
                      <a:ext uri="{FF2B5EF4-FFF2-40B4-BE49-F238E27FC236}">
                        <a16:creationId xmlns:a16="http://schemas.microsoft.com/office/drawing/2014/main" id="{2AEB3DA9-B87A-4D40-801A-25A6C885E11F}"/>
                      </a:ext>
                    </a:extLst>
                  </p:cNvPr>
                  <p:cNvSpPr/>
                  <p:nvPr/>
                </p:nvSpPr>
                <p:spPr>
                  <a:xfrm>
                    <a:off x="1834824" y="3820114"/>
                    <a:ext cx="66675" cy="180975"/>
                  </a:xfrm>
                  <a:custGeom>
                    <a:avLst/>
                    <a:gdLst>
                      <a:gd name="connsiteX0" fmla="*/ 7144 w 66675"/>
                      <a:gd name="connsiteY0" fmla="*/ 7144 h 180975"/>
                      <a:gd name="connsiteX1" fmla="*/ 64294 w 66675"/>
                      <a:gd name="connsiteY1" fmla="*/ 7144 h 180975"/>
                      <a:gd name="connsiteX2" fmla="*/ 64294 w 66675"/>
                      <a:gd name="connsiteY2" fmla="*/ 178594 h 180975"/>
                      <a:gd name="connsiteX3" fmla="*/ 7144 w 66675"/>
                      <a:gd name="connsiteY3" fmla="*/ 178594 h 180975"/>
                    </a:gdLst>
                    <a:ahLst/>
                    <a:cxnLst>
                      <a:cxn ang="0">
                        <a:pos x="connsiteX0" y="connsiteY0"/>
                      </a:cxn>
                      <a:cxn ang="0">
                        <a:pos x="connsiteX1" y="connsiteY1"/>
                      </a:cxn>
                      <a:cxn ang="0">
                        <a:pos x="connsiteX2" y="connsiteY2"/>
                      </a:cxn>
                      <a:cxn ang="0">
                        <a:pos x="connsiteX3" y="connsiteY3"/>
                      </a:cxn>
                    </a:cxnLst>
                    <a:rect l="l" t="t" r="r" b="b"/>
                    <a:pathLst>
                      <a:path w="66675" h="180975">
                        <a:moveTo>
                          <a:pt x="7144" y="7144"/>
                        </a:moveTo>
                        <a:lnTo>
                          <a:pt x="64294" y="7144"/>
                        </a:lnTo>
                        <a:lnTo>
                          <a:pt x="64294" y="178594"/>
                        </a:lnTo>
                        <a:lnTo>
                          <a:pt x="7144" y="178594"/>
                        </a:lnTo>
                        <a:close/>
                      </a:path>
                    </a:pathLst>
                  </a:custGeom>
                  <a:grpFill/>
                  <a:ln w="9525" cap="flat">
                    <a:noFill/>
                    <a:prstDash val="solid"/>
                    <a:miter/>
                  </a:ln>
                </p:spPr>
                <p:txBody>
                  <a:bodyPr rtlCol="0" anchor="ctr"/>
                  <a:lstStyle/>
                  <a:p>
                    <a:endParaRPr lang="bg-BG" sz="2800"/>
                  </a:p>
                </p:txBody>
              </p:sp>
              <p:sp>
                <p:nvSpPr>
                  <p:cNvPr id="24" name="Freeform: Shape 23">
                    <a:extLst>
                      <a:ext uri="{FF2B5EF4-FFF2-40B4-BE49-F238E27FC236}">
                        <a16:creationId xmlns:a16="http://schemas.microsoft.com/office/drawing/2014/main" id="{D9B58DDA-760C-4626-A99E-0CCFD7AF1555}"/>
                      </a:ext>
                    </a:extLst>
                  </p:cNvPr>
                  <p:cNvSpPr/>
                  <p:nvPr/>
                </p:nvSpPr>
                <p:spPr>
                  <a:xfrm>
                    <a:off x="1543419" y="4390666"/>
                    <a:ext cx="180975" cy="180975"/>
                  </a:xfrm>
                  <a:custGeom>
                    <a:avLst/>
                    <a:gdLst>
                      <a:gd name="connsiteX0" fmla="*/ 171746 w 180975"/>
                      <a:gd name="connsiteY0" fmla="*/ 50513 h 180975"/>
                      <a:gd name="connsiteX1" fmla="*/ 50513 w 180975"/>
                      <a:gd name="connsiteY1" fmla="*/ 171746 h 180975"/>
                      <a:gd name="connsiteX2" fmla="*/ 10103 w 180975"/>
                      <a:gd name="connsiteY2" fmla="*/ 131335 h 180975"/>
                      <a:gd name="connsiteX3" fmla="*/ 131335 w 180975"/>
                      <a:gd name="connsiteY3" fmla="*/ 10103 h 180975"/>
                    </a:gdLst>
                    <a:ahLst/>
                    <a:cxnLst>
                      <a:cxn ang="0">
                        <a:pos x="connsiteX0" y="connsiteY0"/>
                      </a:cxn>
                      <a:cxn ang="0">
                        <a:pos x="connsiteX1" y="connsiteY1"/>
                      </a:cxn>
                      <a:cxn ang="0">
                        <a:pos x="connsiteX2" y="connsiteY2"/>
                      </a:cxn>
                      <a:cxn ang="0">
                        <a:pos x="connsiteX3" y="connsiteY3"/>
                      </a:cxn>
                    </a:cxnLst>
                    <a:rect l="l" t="t" r="r" b="b"/>
                    <a:pathLst>
                      <a:path w="180975" h="180975">
                        <a:moveTo>
                          <a:pt x="171746" y="50513"/>
                        </a:moveTo>
                        <a:lnTo>
                          <a:pt x="50513" y="171746"/>
                        </a:lnTo>
                        <a:lnTo>
                          <a:pt x="10103" y="131335"/>
                        </a:lnTo>
                        <a:lnTo>
                          <a:pt x="131335" y="10103"/>
                        </a:lnTo>
                        <a:close/>
                      </a:path>
                    </a:pathLst>
                  </a:custGeom>
                  <a:grpFill/>
                  <a:ln w="9525" cap="flat">
                    <a:noFill/>
                    <a:prstDash val="solid"/>
                    <a:miter/>
                  </a:ln>
                </p:spPr>
                <p:txBody>
                  <a:bodyPr rtlCol="0" anchor="ctr"/>
                  <a:lstStyle/>
                  <a:p>
                    <a:endParaRPr lang="bg-BG" sz="2800"/>
                  </a:p>
                </p:txBody>
              </p:sp>
              <p:sp>
                <p:nvSpPr>
                  <p:cNvPr id="25" name="Freeform: Shape 24">
                    <a:extLst>
                      <a:ext uri="{FF2B5EF4-FFF2-40B4-BE49-F238E27FC236}">
                        <a16:creationId xmlns:a16="http://schemas.microsoft.com/office/drawing/2014/main" id="{4444DE3D-DB3B-45E5-B93D-E365AF7DC098}"/>
                      </a:ext>
                    </a:extLst>
                  </p:cNvPr>
                  <p:cNvSpPr/>
                  <p:nvPr/>
                </p:nvSpPr>
                <p:spPr>
                  <a:xfrm>
                    <a:off x="2015814" y="3920178"/>
                    <a:ext cx="180975" cy="180975"/>
                  </a:xfrm>
                  <a:custGeom>
                    <a:avLst/>
                    <a:gdLst>
                      <a:gd name="connsiteX0" fmla="*/ 171746 w 180975"/>
                      <a:gd name="connsiteY0" fmla="*/ 50513 h 180975"/>
                      <a:gd name="connsiteX1" fmla="*/ 50513 w 180975"/>
                      <a:gd name="connsiteY1" fmla="*/ 171746 h 180975"/>
                      <a:gd name="connsiteX2" fmla="*/ 10103 w 180975"/>
                      <a:gd name="connsiteY2" fmla="*/ 131335 h 180975"/>
                      <a:gd name="connsiteX3" fmla="*/ 131335 w 180975"/>
                      <a:gd name="connsiteY3" fmla="*/ 10103 h 180975"/>
                    </a:gdLst>
                    <a:ahLst/>
                    <a:cxnLst>
                      <a:cxn ang="0">
                        <a:pos x="connsiteX0" y="connsiteY0"/>
                      </a:cxn>
                      <a:cxn ang="0">
                        <a:pos x="connsiteX1" y="connsiteY1"/>
                      </a:cxn>
                      <a:cxn ang="0">
                        <a:pos x="connsiteX2" y="connsiteY2"/>
                      </a:cxn>
                      <a:cxn ang="0">
                        <a:pos x="connsiteX3" y="connsiteY3"/>
                      </a:cxn>
                    </a:cxnLst>
                    <a:rect l="l" t="t" r="r" b="b"/>
                    <a:pathLst>
                      <a:path w="180975" h="180975">
                        <a:moveTo>
                          <a:pt x="171746" y="50513"/>
                        </a:moveTo>
                        <a:lnTo>
                          <a:pt x="50513" y="171746"/>
                        </a:lnTo>
                        <a:lnTo>
                          <a:pt x="10103" y="131335"/>
                        </a:lnTo>
                        <a:lnTo>
                          <a:pt x="131335" y="10103"/>
                        </a:lnTo>
                        <a:close/>
                      </a:path>
                    </a:pathLst>
                  </a:custGeom>
                  <a:grpFill/>
                  <a:ln w="9525" cap="flat">
                    <a:noFill/>
                    <a:prstDash val="solid"/>
                    <a:miter/>
                  </a:ln>
                </p:spPr>
                <p:txBody>
                  <a:bodyPr rtlCol="0" anchor="ctr"/>
                  <a:lstStyle/>
                  <a:p>
                    <a:endParaRPr lang="bg-BG" sz="2800"/>
                  </a:p>
                </p:txBody>
              </p:sp>
              <p:sp>
                <p:nvSpPr>
                  <p:cNvPr id="26" name="Freeform: Shape 25">
                    <a:extLst>
                      <a:ext uri="{FF2B5EF4-FFF2-40B4-BE49-F238E27FC236}">
                        <a16:creationId xmlns:a16="http://schemas.microsoft.com/office/drawing/2014/main" id="{F3D2DFF2-38D8-4AD3-95AF-FD1658ADB9C5}"/>
                      </a:ext>
                    </a:extLst>
                  </p:cNvPr>
                  <p:cNvSpPr/>
                  <p:nvPr/>
                </p:nvSpPr>
                <p:spPr>
                  <a:xfrm>
                    <a:off x="1544350" y="3919241"/>
                    <a:ext cx="180975" cy="180975"/>
                  </a:xfrm>
                  <a:custGeom>
                    <a:avLst/>
                    <a:gdLst>
                      <a:gd name="connsiteX0" fmla="*/ 171746 w 180975"/>
                      <a:gd name="connsiteY0" fmla="*/ 131335 h 180975"/>
                      <a:gd name="connsiteX1" fmla="*/ 131335 w 180975"/>
                      <a:gd name="connsiteY1" fmla="*/ 171746 h 180975"/>
                      <a:gd name="connsiteX2" fmla="*/ 10103 w 180975"/>
                      <a:gd name="connsiteY2" fmla="*/ 50513 h 180975"/>
                      <a:gd name="connsiteX3" fmla="*/ 50513 w 180975"/>
                      <a:gd name="connsiteY3" fmla="*/ 10103 h 180975"/>
                    </a:gdLst>
                    <a:ahLst/>
                    <a:cxnLst>
                      <a:cxn ang="0">
                        <a:pos x="connsiteX0" y="connsiteY0"/>
                      </a:cxn>
                      <a:cxn ang="0">
                        <a:pos x="connsiteX1" y="connsiteY1"/>
                      </a:cxn>
                      <a:cxn ang="0">
                        <a:pos x="connsiteX2" y="connsiteY2"/>
                      </a:cxn>
                      <a:cxn ang="0">
                        <a:pos x="connsiteX3" y="connsiteY3"/>
                      </a:cxn>
                    </a:cxnLst>
                    <a:rect l="l" t="t" r="r" b="b"/>
                    <a:pathLst>
                      <a:path w="180975" h="180975">
                        <a:moveTo>
                          <a:pt x="171746" y="131335"/>
                        </a:moveTo>
                        <a:lnTo>
                          <a:pt x="131335" y="171746"/>
                        </a:lnTo>
                        <a:lnTo>
                          <a:pt x="10103" y="50513"/>
                        </a:lnTo>
                        <a:lnTo>
                          <a:pt x="50513" y="10103"/>
                        </a:lnTo>
                        <a:close/>
                      </a:path>
                    </a:pathLst>
                  </a:custGeom>
                  <a:grpFill/>
                  <a:ln w="9525" cap="flat">
                    <a:noFill/>
                    <a:prstDash val="solid"/>
                    <a:miter/>
                  </a:ln>
                </p:spPr>
                <p:txBody>
                  <a:bodyPr rtlCol="0" anchor="ctr"/>
                  <a:lstStyle/>
                  <a:p>
                    <a:endParaRPr lang="bg-BG" sz="2800"/>
                  </a:p>
                </p:txBody>
              </p:sp>
              <p:sp>
                <p:nvSpPr>
                  <p:cNvPr id="27" name="Freeform: Shape 26">
                    <a:extLst>
                      <a:ext uri="{FF2B5EF4-FFF2-40B4-BE49-F238E27FC236}">
                        <a16:creationId xmlns:a16="http://schemas.microsoft.com/office/drawing/2014/main" id="{CECA218D-F71E-47B5-9C8F-DA37219BC550}"/>
                      </a:ext>
                    </a:extLst>
                  </p:cNvPr>
                  <p:cNvSpPr/>
                  <p:nvPr/>
                </p:nvSpPr>
                <p:spPr>
                  <a:xfrm>
                    <a:off x="2014874" y="4391611"/>
                    <a:ext cx="180975" cy="180975"/>
                  </a:xfrm>
                  <a:custGeom>
                    <a:avLst/>
                    <a:gdLst>
                      <a:gd name="connsiteX0" fmla="*/ 171746 w 180975"/>
                      <a:gd name="connsiteY0" fmla="*/ 131335 h 180975"/>
                      <a:gd name="connsiteX1" fmla="*/ 131335 w 180975"/>
                      <a:gd name="connsiteY1" fmla="*/ 171746 h 180975"/>
                      <a:gd name="connsiteX2" fmla="*/ 10103 w 180975"/>
                      <a:gd name="connsiteY2" fmla="*/ 50513 h 180975"/>
                      <a:gd name="connsiteX3" fmla="*/ 50513 w 180975"/>
                      <a:gd name="connsiteY3" fmla="*/ 10103 h 180975"/>
                    </a:gdLst>
                    <a:ahLst/>
                    <a:cxnLst>
                      <a:cxn ang="0">
                        <a:pos x="connsiteX0" y="connsiteY0"/>
                      </a:cxn>
                      <a:cxn ang="0">
                        <a:pos x="connsiteX1" y="connsiteY1"/>
                      </a:cxn>
                      <a:cxn ang="0">
                        <a:pos x="connsiteX2" y="connsiteY2"/>
                      </a:cxn>
                      <a:cxn ang="0">
                        <a:pos x="connsiteX3" y="connsiteY3"/>
                      </a:cxn>
                    </a:cxnLst>
                    <a:rect l="l" t="t" r="r" b="b"/>
                    <a:pathLst>
                      <a:path w="180975" h="180975">
                        <a:moveTo>
                          <a:pt x="171746" y="131335"/>
                        </a:moveTo>
                        <a:lnTo>
                          <a:pt x="131335" y="171746"/>
                        </a:lnTo>
                        <a:lnTo>
                          <a:pt x="10103" y="50513"/>
                        </a:lnTo>
                        <a:lnTo>
                          <a:pt x="50513" y="10103"/>
                        </a:lnTo>
                        <a:close/>
                      </a:path>
                    </a:pathLst>
                  </a:custGeom>
                  <a:grpFill/>
                  <a:ln w="9525" cap="flat">
                    <a:noFill/>
                    <a:prstDash val="solid"/>
                    <a:miter/>
                  </a:ln>
                </p:spPr>
                <p:txBody>
                  <a:bodyPr rtlCol="0" anchor="ctr"/>
                  <a:lstStyle/>
                  <a:p>
                    <a:endParaRPr lang="bg-BG" sz="2800"/>
                  </a:p>
                </p:txBody>
              </p:sp>
            </p:grpSp>
            <p:grpSp>
              <p:nvGrpSpPr>
                <p:cNvPr id="28" name="Graphic 12" descr="Rain">
                  <a:extLst>
                    <a:ext uri="{FF2B5EF4-FFF2-40B4-BE49-F238E27FC236}">
                      <a16:creationId xmlns:a16="http://schemas.microsoft.com/office/drawing/2014/main" id="{CC13AE87-9E1E-4D13-A91A-9C99CFACE325}"/>
                    </a:ext>
                  </a:extLst>
                </p:cNvPr>
                <p:cNvGrpSpPr/>
                <p:nvPr/>
              </p:nvGrpSpPr>
              <p:grpSpPr>
                <a:xfrm>
                  <a:off x="806937" y="3194050"/>
                  <a:ext cx="914400" cy="914400"/>
                  <a:chOff x="806937" y="3194050"/>
                  <a:chExt cx="914400" cy="914400"/>
                </a:xfrm>
                <a:grpFill/>
              </p:grpSpPr>
              <p:sp>
                <p:nvSpPr>
                  <p:cNvPr id="29" name="Freeform: Shape 28">
                    <a:extLst>
                      <a:ext uri="{FF2B5EF4-FFF2-40B4-BE49-F238E27FC236}">
                        <a16:creationId xmlns:a16="http://schemas.microsoft.com/office/drawing/2014/main" id="{BE201EC5-C040-4058-A2D1-7665D810CE5E}"/>
                      </a:ext>
                    </a:extLst>
                  </p:cNvPr>
                  <p:cNvSpPr/>
                  <p:nvPr/>
                </p:nvSpPr>
                <p:spPr>
                  <a:xfrm>
                    <a:off x="1191271" y="3744119"/>
                    <a:ext cx="142875" cy="209550"/>
                  </a:xfrm>
                  <a:custGeom>
                    <a:avLst/>
                    <a:gdLst>
                      <a:gd name="connsiteX0" fmla="*/ 140494 w 142875"/>
                      <a:gd name="connsiteY0" fmla="*/ 140494 h 209550"/>
                      <a:gd name="connsiteX1" fmla="*/ 73819 w 142875"/>
                      <a:gd name="connsiteY1" fmla="*/ 207169 h 209550"/>
                      <a:gd name="connsiteX2" fmla="*/ 7144 w 142875"/>
                      <a:gd name="connsiteY2" fmla="*/ 140494 h 209550"/>
                      <a:gd name="connsiteX3" fmla="*/ 73819 w 142875"/>
                      <a:gd name="connsiteY3" fmla="*/ 7144 h 209550"/>
                      <a:gd name="connsiteX4" fmla="*/ 140494 w 142875"/>
                      <a:gd name="connsiteY4" fmla="*/ 140494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09550">
                        <a:moveTo>
                          <a:pt x="140494" y="140494"/>
                        </a:moveTo>
                        <a:cubicBezTo>
                          <a:pt x="140494" y="177641"/>
                          <a:pt x="110966" y="207169"/>
                          <a:pt x="73819" y="207169"/>
                        </a:cubicBezTo>
                        <a:cubicBezTo>
                          <a:pt x="36671" y="207169"/>
                          <a:pt x="7144" y="177641"/>
                          <a:pt x="7144" y="140494"/>
                        </a:cubicBezTo>
                        <a:cubicBezTo>
                          <a:pt x="7144" y="103346"/>
                          <a:pt x="73819" y="7144"/>
                          <a:pt x="73819" y="7144"/>
                        </a:cubicBezTo>
                        <a:cubicBezTo>
                          <a:pt x="73819" y="7144"/>
                          <a:pt x="140494" y="104299"/>
                          <a:pt x="140494" y="140494"/>
                        </a:cubicBezTo>
                        <a:close/>
                      </a:path>
                    </a:pathLst>
                  </a:custGeom>
                  <a:grpFill/>
                  <a:ln w="9525" cap="flat">
                    <a:noFill/>
                    <a:prstDash val="solid"/>
                    <a:miter/>
                  </a:ln>
                </p:spPr>
                <p:txBody>
                  <a:bodyPr rtlCol="0" anchor="ctr"/>
                  <a:lstStyle/>
                  <a:p>
                    <a:endParaRPr lang="bg-BG" sz="2800"/>
                  </a:p>
                </p:txBody>
              </p:sp>
              <p:sp>
                <p:nvSpPr>
                  <p:cNvPr id="30" name="Freeform: Shape 29">
                    <a:extLst>
                      <a:ext uri="{FF2B5EF4-FFF2-40B4-BE49-F238E27FC236}">
                        <a16:creationId xmlns:a16="http://schemas.microsoft.com/office/drawing/2014/main" id="{18DDBB81-E64A-4517-B239-C7357E1C7805}"/>
                      </a:ext>
                    </a:extLst>
                  </p:cNvPr>
                  <p:cNvSpPr/>
                  <p:nvPr/>
                </p:nvSpPr>
                <p:spPr>
                  <a:xfrm>
                    <a:off x="1372246" y="3744119"/>
                    <a:ext cx="104775" cy="152400"/>
                  </a:xfrm>
                  <a:custGeom>
                    <a:avLst/>
                    <a:gdLst>
                      <a:gd name="connsiteX0" fmla="*/ 102394 w 104775"/>
                      <a:gd name="connsiteY0" fmla="*/ 102394 h 152400"/>
                      <a:gd name="connsiteX1" fmla="*/ 54769 w 104775"/>
                      <a:gd name="connsiteY1" fmla="*/ 150019 h 152400"/>
                      <a:gd name="connsiteX2" fmla="*/ 7144 w 104775"/>
                      <a:gd name="connsiteY2" fmla="*/ 102394 h 152400"/>
                      <a:gd name="connsiteX3" fmla="*/ 54769 w 104775"/>
                      <a:gd name="connsiteY3" fmla="*/ 7144 h 152400"/>
                      <a:gd name="connsiteX4" fmla="*/ 102394 w 104775"/>
                      <a:gd name="connsiteY4" fmla="*/ 102394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2400">
                        <a:moveTo>
                          <a:pt x="102394" y="102394"/>
                        </a:moveTo>
                        <a:cubicBezTo>
                          <a:pt x="102394" y="129064"/>
                          <a:pt x="81439" y="150019"/>
                          <a:pt x="54769" y="150019"/>
                        </a:cubicBezTo>
                        <a:cubicBezTo>
                          <a:pt x="28099" y="150019"/>
                          <a:pt x="7144" y="129064"/>
                          <a:pt x="7144" y="102394"/>
                        </a:cubicBezTo>
                        <a:cubicBezTo>
                          <a:pt x="7144" y="75724"/>
                          <a:pt x="54769" y="7144"/>
                          <a:pt x="54769" y="7144"/>
                        </a:cubicBezTo>
                        <a:cubicBezTo>
                          <a:pt x="54769" y="7144"/>
                          <a:pt x="102394" y="76676"/>
                          <a:pt x="102394" y="102394"/>
                        </a:cubicBezTo>
                        <a:close/>
                      </a:path>
                    </a:pathLst>
                  </a:custGeom>
                  <a:grpFill/>
                  <a:ln w="9525" cap="flat">
                    <a:noFill/>
                    <a:prstDash val="solid"/>
                    <a:miter/>
                  </a:ln>
                </p:spPr>
                <p:txBody>
                  <a:bodyPr rtlCol="0" anchor="ctr"/>
                  <a:lstStyle/>
                  <a:p>
                    <a:endParaRPr lang="bg-BG" sz="2800"/>
                  </a:p>
                </p:txBody>
              </p:sp>
              <p:sp>
                <p:nvSpPr>
                  <p:cNvPr id="31" name="Freeform: Shape 30">
                    <a:extLst>
                      <a:ext uri="{FF2B5EF4-FFF2-40B4-BE49-F238E27FC236}">
                        <a16:creationId xmlns:a16="http://schemas.microsoft.com/office/drawing/2014/main" id="{0EDDDFC0-8E4B-4E09-A33D-72C29580CFCE}"/>
                      </a:ext>
                    </a:extLst>
                  </p:cNvPr>
                  <p:cNvSpPr/>
                  <p:nvPr/>
                </p:nvSpPr>
                <p:spPr>
                  <a:xfrm>
                    <a:off x="1048396" y="3744119"/>
                    <a:ext cx="104775" cy="152400"/>
                  </a:xfrm>
                  <a:custGeom>
                    <a:avLst/>
                    <a:gdLst>
                      <a:gd name="connsiteX0" fmla="*/ 102394 w 104775"/>
                      <a:gd name="connsiteY0" fmla="*/ 102394 h 152400"/>
                      <a:gd name="connsiteX1" fmla="*/ 54769 w 104775"/>
                      <a:gd name="connsiteY1" fmla="*/ 150019 h 152400"/>
                      <a:gd name="connsiteX2" fmla="*/ 7144 w 104775"/>
                      <a:gd name="connsiteY2" fmla="*/ 102394 h 152400"/>
                      <a:gd name="connsiteX3" fmla="*/ 54769 w 104775"/>
                      <a:gd name="connsiteY3" fmla="*/ 7144 h 152400"/>
                      <a:gd name="connsiteX4" fmla="*/ 102394 w 104775"/>
                      <a:gd name="connsiteY4" fmla="*/ 102394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2400">
                        <a:moveTo>
                          <a:pt x="102394" y="102394"/>
                        </a:moveTo>
                        <a:cubicBezTo>
                          <a:pt x="102394" y="129064"/>
                          <a:pt x="81439" y="150019"/>
                          <a:pt x="54769" y="150019"/>
                        </a:cubicBezTo>
                        <a:cubicBezTo>
                          <a:pt x="28099" y="150019"/>
                          <a:pt x="7144" y="129064"/>
                          <a:pt x="7144" y="102394"/>
                        </a:cubicBezTo>
                        <a:cubicBezTo>
                          <a:pt x="7144" y="75724"/>
                          <a:pt x="54769" y="7144"/>
                          <a:pt x="54769" y="7144"/>
                        </a:cubicBezTo>
                        <a:cubicBezTo>
                          <a:pt x="54769" y="7144"/>
                          <a:pt x="102394" y="76676"/>
                          <a:pt x="102394" y="102394"/>
                        </a:cubicBezTo>
                        <a:close/>
                      </a:path>
                    </a:pathLst>
                  </a:custGeom>
                  <a:grpFill/>
                  <a:ln w="9525" cap="flat">
                    <a:noFill/>
                    <a:prstDash val="solid"/>
                    <a:miter/>
                  </a:ln>
                </p:spPr>
                <p:txBody>
                  <a:bodyPr rtlCol="0" anchor="ctr"/>
                  <a:lstStyle/>
                  <a:p>
                    <a:endParaRPr lang="bg-BG" sz="2800"/>
                  </a:p>
                </p:txBody>
              </p:sp>
              <p:sp>
                <p:nvSpPr>
                  <p:cNvPr id="32" name="Freeform: Shape 31">
                    <a:extLst>
                      <a:ext uri="{FF2B5EF4-FFF2-40B4-BE49-F238E27FC236}">
                        <a16:creationId xmlns:a16="http://schemas.microsoft.com/office/drawing/2014/main" id="{9E072737-3997-4D84-B05B-95319C1F0A50}"/>
                      </a:ext>
                    </a:extLst>
                  </p:cNvPr>
                  <p:cNvSpPr/>
                  <p:nvPr/>
                </p:nvSpPr>
                <p:spPr>
                  <a:xfrm>
                    <a:off x="931016" y="3344760"/>
                    <a:ext cx="657225" cy="371475"/>
                  </a:xfrm>
                  <a:custGeom>
                    <a:avLst/>
                    <a:gdLst>
                      <a:gd name="connsiteX0" fmla="*/ 657923 w 657225"/>
                      <a:gd name="connsiteY0" fmla="*/ 277915 h 371475"/>
                      <a:gd name="connsiteX1" fmla="*/ 626491 w 657225"/>
                      <a:gd name="connsiteY1" fmla="*/ 209335 h 371475"/>
                      <a:gd name="connsiteX2" fmla="*/ 553148 w 657225"/>
                      <a:gd name="connsiteY2" fmla="*/ 189332 h 371475"/>
                      <a:gd name="connsiteX3" fmla="*/ 553148 w 657225"/>
                      <a:gd name="connsiteY3" fmla="*/ 188380 h 371475"/>
                      <a:gd name="connsiteX4" fmla="*/ 505523 w 657225"/>
                      <a:gd name="connsiteY4" fmla="*/ 95987 h 371475"/>
                      <a:gd name="connsiteX5" fmla="*/ 402653 w 657225"/>
                      <a:gd name="connsiteY5" fmla="*/ 79795 h 371475"/>
                      <a:gd name="connsiteX6" fmla="*/ 248348 w 657225"/>
                      <a:gd name="connsiteY6" fmla="*/ 11215 h 371475"/>
                      <a:gd name="connsiteX7" fmla="*/ 142621 w 657225"/>
                      <a:gd name="connsiteY7" fmla="*/ 142660 h 371475"/>
                      <a:gd name="connsiteX8" fmla="*/ 32131 w 657225"/>
                      <a:gd name="connsiteY8" fmla="*/ 184570 h 371475"/>
                      <a:gd name="connsiteX9" fmla="*/ 16891 w 657225"/>
                      <a:gd name="connsiteY9" fmla="*/ 301727 h 371475"/>
                      <a:gd name="connsiteX10" fmla="*/ 114046 w 657225"/>
                      <a:gd name="connsiteY10" fmla="*/ 369355 h 371475"/>
                      <a:gd name="connsiteX11" fmla="*/ 571246 w 657225"/>
                      <a:gd name="connsiteY11" fmla="*/ 369355 h 371475"/>
                      <a:gd name="connsiteX12" fmla="*/ 657923 w 657225"/>
                      <a:gd name="connsiteY12" fmla="*/ 27791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25" h="371475">
                        <a:moveTo>
                          <a:pt x="657923" y="277915"/>
                        </a:moveTo>
                        <a:cubicBezTo>
                          <a:pt x="657923" y="251245"/>
                          <a:pt x="646493" y="226480"/>
                          <a:pt x="626491" y="209335"/>
                        </a:cubicBezTo>
                        <a:cubicBezTo>
                          <a:pt x="606488" y="192190"/>
                          <a:pt x="579818" y="184570"/>
                          <a:pt x="553148" y="189332"/>
                        </a:cubicBezTo>
                        <a:lnTo>
                          <a:pt x="553148" y="188380"/>
                        </a:lnTo>
                        <a:cubicBezTo>
                          <a:pt x="553148" y="152185"/>
                          <a:pt x="536003" y="116942"/>
                          <a:pt x="505523" y="95987"/>
                        </a:cubicBezTo>
                        <a:cubicBezTo>
                          <a:pt x="475996" y="74080"/>
                          <a:pt x="437896" y="68365"/>
                          <a:pt x="402653" y="79795"/>
                        </a:cubicBezTo>
                        <a:cubicBezTo>
                          <a:pt x="373126" y="24550"/>
                          <a:pt x="309308" y="-4025"/>
                          <a:pt x="248348" y="11215"/>
                        </a:cubicBezTo>
                        <a:cubicBezTo>
                          <a:pt x="187388" y="25502"/>
                          <a:pt x="143573" y="79795"/>
                          <a:pt x="142621" y="142660"/>
                        </a:cubicBezTo>
                        <a:cubicBezTo>
                          <a:pt x="100711" y="135040"/>
                          <a:pt x="57848" y="151232"/>
                          <a:pt x="32131" y="184570"/>
                        </a:cubicBezTo>
                        <a:cubicBezTo>
                          <a:pt x="5461" y="217907"/>
                          <a:pt x="-254" y="262675"/>
                          <a:pt x="16891" y="301727"/>
                        </a:cubicBezTo>
                        <a:cubicBezTo>
                          <a:pt x="34036" y="340780"/>
                          <a:pt x="71183" y="366497"/>
                          <a:pt x="114046" y="369355"/>
                        </a:cubicBezTo>
                        <a:lnTo>
                          <a:pt x="571246" y="369355"/>
                        </a:lnTo>
                        <a:cubicBezTo>
                          <a:pt x="620776" y="366497"/>
                          <a:pt x="657923" y="326492"/>
                          <a:pt x="657923" y="277915"/>
                        </a:cubicBezTo>
                        <a:close/>
                      </a:path>
                    </a:pathLst>
                  </a:custGeom>
                  <a:grpFill/>
                  <a:ln w="9525" cap="flat">
                    <a:noFill/>
                    <a:prstDash val="solid"/>
                    <a:miter/>
                  </a:ln>
                </p:spPr>
                <p:txBody>
                  <a:bodyPr rtlCol="0" anchor="ctr"/>
                  <a:lstStyle/>
                  <a:p>
                    <a:endParaRPr lang="bg-BG" sz="2800"/>
                  </a:p>
                </p:txBody>
              </p:sp>
            </p:grpSp>
          </p:grpSp>
          <p:sp>
            <p:nvSpPr>
              <p:cNvPr id="34" name="Rectangle 33">
                <a:extLst>
                  <a:ext uri="{FF2B5EF4-FFF2-40B4-BE49-F238E27FC236}">
                    <a16:creationId xmlns:a16="http://schemas.microsoft.com/office/drawing/2014/main" id="{9140E719-8A16-4F18-997F-C4FE8EDB106E}"/>
                  </a:ext>
                </a:extLst>
              </p:cNvPr>
              <p:cNvSpPr/>
              <p:nvPr/>
            </p:nvSpPr>
            <p:spPr>
              <a:xfrm>
                <a:off x="1955741" y="3212871"/>
                <a:ext cx="965181" cy="419375"/>
              </a:xfrm>
              <a:prstGeom prst="rect">
                <a:avLst/>
              </a:prstGeom>
            </p:spPr>
            <p:txBody>
              <a:bodyPr wrap="none">
                <a:spAutoFit/>
              </a:bodyPr>
              <a:lstStyle/>
              <a:p>
                <a:r>
                  <a:rPr lang="en-US" sz="2800" dirty="0">
                    <a:solidFill>
                      <a:srgbClr val="006BAD"/>
                    </a:solidFill>
                  </a:rPr>
                  <a:t>Sense</a:t>
                </a:r>
                <a:endParaRPr lang="bg-BG" sz="2800" dirty="0">
                  <a:solidFill>
                    <a:srgbClr val="006BAD"/>
                  </a:solidFill>
                </a:endParaRPr>
              </a:p>
            </p:txBody>
          </p:sp>
          <p:sp>
            <p:nvSpPr>
              <p:cNvPr id="55" name="Rectangle 54">
                <a:extLst>
                  <a:ext uri="{FF2B5EF4-FFF2-40B4-BE49-F238E27FC236}">
                    <a16:creationId xmlns:a16="http://schemas.microsoft.com/office/drawing/2014/main" id="{D5C38155-56EC-4335-85A1-0B12F184C15E}"/>
                  </a:ext>
                </a:extLst>
              </p:cNvPr>
              <p:cNvSpPr/>
              <p:nvPr/>
            </p:nvSpPr>
            <p:spPr>
              <a:xfrm>
                <a:off x="4232112" y="3213311"/>
                <a:ext cx="1259001" cy="419375"/>
              </a:xfrm>
              <a:prstGeom prst="rect">
                <a:avLst/>
              </a:prstGeom>
            </p:spPr>
            <p:txBody>
              <a:bodyPr wrap="none">
                <a:spAutoFit/>
              </a:bodyPr>
              <a:lstStyle/>
              <a:p>
                <a:r>
                  <a:rPr lang="en-US" sz="2800" dirty="0">
                    <a:solidFill>
                      <a:srgbClr val="006BAD"/>
                    </a:solidFill>
                  </a:rPr>
                  <a:t>Transmit</a:t>
                </a:r>
                <a:endParaRPr lang="bg-BG" sz="2800" dirty="0">
                  <a:solidFill>
                    <a:srgbClr val="006BAD"/>
                  </a:solidFill>
                </a:endParaRPr>
              </a:p>
            </p:txBody>
          </p:sp>
          <p:pic>
            <p:nvPicPr>
              <p:cNvPr id="57" name="Graphic 56" descr="Satellite dish">
                <a:extLst>
                  <a:ext uri="{FF2B5EF4-FFF2-40B4-BE49-F238E27FC236}">
                    <a16:creationId xmlns:a16="http://schemas.microsoft.com/office/drawing/2014/main" id="{4BA6825E-10FB-4B3A-9CCD-47D61FDA42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04413" y="1928013"/>
                <a:ext cx="914400" cy="914400"/>
              </a:xfrm>
              <a:prstGeom prst="rect">
                <a:avLst/>
              </a:prstGeom>
            </p:spPr>
          </p:pic>
          <p:pic>
            <p:nvPicPr>
              <p:cNvPr id="59" name="Graphic 58" descr="Cloud">
                <a:extLst>
                  <a:ext uri="{FF2B5EF4-FFF2-40B4-BE49-F238E27FC236}">
                    <a16:creationId xmlns:a16="http://schemas.microsoft.com/office/drawing/2014/main" id="{8A3E8406-2B3D-462C-BD4D-4A61521F6A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7836" y="1928013"/>
                <a:ext cx="914400" cy="914400"/>
              </a:xfrm>
              <a:prstGeom prst="rect">
                <a:avLst/>
              </a:prstGeom>
            </p:spPr>
          </p:pic>
          <p:sp>
            <p:nvSpPr>
              <p:cNvPr id="60" name="Rectangle 59">
                <a:extLst>
                  <a:ext uri="{FF2B5EF4-FFF2-40B4-BE49-F238E27FC236}">
                    <a16:creationId xmlns:a16="http://schemas.microsoft.com/office/drawing/2014/main" id="{A6CD49D2-51B2-41CA-B1E6-CE8A0120A928}"/>
                  </a:ext>
                </a:extLst>
              </p:cNvPr>
              <p:cNvSpPr/>
              <p:nvPr/>
            </p:nvSpPr>
            <p:spPr>
              <a:xfrm>
                <a:off x="6435986" y="3074371"/>
                <a:ext cx="1858102" cy="764743"/>
              </a:xfrm>
              <a:prstGeom prst="rect">
                <a:avLst/>
              </a:prstGeom>
            </p:spPr>
            <p:txBody>
              <a:bodyPr wrap="none">
                <a:spAutoFit/>
              </a:bodyPr>
              <a:lstStyle/>
              <a:p>
                <a:pPr algn="ctr"/>
                <a:r>
                  <a:rPr lang="en-US" sz="2800" dirty="0">
                    <a:solidFill>
                      <a:srgbClr val="006BAD"/>
                    </a:solidFill>
                  </a:rPr>
                  <a:t>Store</a:t>
                </a:r>
              </a:p>
              <a:p>
                <a:pPr algn="ctr"/>
                <a:r>
                  <a:rPr lang="en-US" sz="2800" dirty="0">
                    <a:solidFill>
                      <a:srgbClr val="006BAD"/>
                    </a:solidFill>
                  </a:rPr>
                  <a:t>and Visualize</a:t>
                </a:r>
                <a:endParaRPr lang="bg-BG" sz="2800" dirty="0">
                  <a:solidFill>
                    <a:srgbClr val="006BAD"/>
                  </a:solidFill>
                </a:endParaRPr>
              </a:p>
            </p:txBody>
          </p:sp>
          <p:pic>
            <p:nvPicPr>
              <p:cNvPr id="64" name="Graphic 63" descr="Playbook">
                <a:extLst>
                  <a:ext uri="{FF2B5EF4-FFF2-40B4-BE49-F238E27FC236}">
                    <a16:creationId xmlns:a16="http://schemas.microsoft.com/office/drawing/2014/main" id="{7CE03864-178B-449A-A15B-C509E36043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55443" y="1940075"/>
                <a:ext cx="914400" cy="914400"/>
              </a:xfrm>
              <a:prstGeom prst="rect">
                <a:avLst/>
              </a:prstGeom>
            </p:spPr>
          </p:pic>
          <p:sp>
            <p:nvSpPr>
              <p:cNvPr id="65" name="Rectangle 64">
                <a:extLst>
                  <a:ext uri="{FF2B5EF4-FFF2-40B4-BE49-F238E27FC236}">
                    <a16:creationId xmlns:a16="http://schemas.microsoft.com/office/drawing/2014/main" id="{AD549A06-F0B8-48AE-9793-3C3604A5F9D8}"/>
                  </a:ext>
                </a:extLst>
              </p:cNvPr>
              <p:cNvSpPr/>
              <p:nvPr/>
            </p:nvSpPr>
            <p:spPr>
              <a:xfrm>
                <a:off x="8725983" y="3074371"/>
                <a:ext cx="1973326" cy="764743"/>
              </a:xfrm>
              <a:prstGeom prst="rect">
                <a:avLst/>
              </a:prstGeom>
            </p:spPr>
            <p:txBody>
              <a:bodyPr wrap="none">
                <a:spAutoFit/>
              </a:bodyPr>
              <a:lstStyle/>
              <a:p>
                <a:pPr algn="ctr"/>
                <a:r>
                  <a:rPr lang="en-US" sz="2800" dirty="0">
                    <a:solidFill>
                      <a:srgbClr val="006BAD"/>
                    </a:solidFill>
                  </a:rPr>
                  <a:t>Fuel</a:t>
                </a:r>
              </a:p>
              <a:p>
                <a:pPr algn="ctr"/>
                <a:r>
                  <a:rPr lang="en-US" sz="2800" dirty="0">
                    <a:solidFill>
                      <a:srgbClr val="006BAD"/>
                    </a:solidFill>
                  </a:rPr>
                  <a:t>Data Analytics</a:t>
                </a:r>
                <a:endParaRPr lang="bg-BG" sz="2800" dirty="0">
                  <a:solidFill>
                    <a:srgbClr val="006BAD"/>
                  </a:solidFill>
                </a:endParaRPr>
              </a:p>
            </p:txBody>
          </p:sp>
        </p:grpSp>
        <p:pic>
          <p:nvPicPr>
            <p:cNvPr id="68" name="Graphic 67" descr="Arrow: Straight">
              <a:extLst>
                <a:ext uri="{FF2B5EF4-FFF2-40B4-BE49-F238E27FC236}">
                  <a16:creationId xmlns:a16="http://schemas.microsoft.com/office/drawing/2014/main" id="{C8C78326-76E4-485E-9E97-4B139CCB6F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2422047" y="2218257"/>
              <a:ext cx="914400" cy="914400"/>
            </a:xfrm>
            <a:prstGeom prst="rect">
              <a:avLst/>
            </a:prstGeom>
          </p:spPr>
        </p:pic>
        <p:pic>
          <p:nvPicPr>
            <p:cNvPr id="69" name="Graphic 68" descr="Arrow: Straight">
              <a:extLst>
                <a:ext uri="{FF2B5EF4-FFF2-40B4-BE49-F238E27FC236}">
                  <a16:creationId xmlns:a16="http://schemas.microsoft.com/office/drawing/2014/main" id="{D327A84A-82C7-4CC8-8144-5FFF99CAE3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5362084" y="2192592"/>
              <a:ext cx="914400" cy="914400"/>
            </a:xfrm>
            <a:prstGeom prst="rect">
              <a:avLst/>
            </a:prstGeom>
          </p:spPr>
        </p:pic>
        <p:pic>
          <p:nvPicPr>
            <p:cNvPr id="70" name="Graphic 69" descr="Arrow: Straight">
              <a:extLst>
                <a:ext uri="{FF2B5EF4-FFF2-40B4-BE49-F238E27FC236}">
                  <a16:creationId xmlns:a16="http://schemas.microsoft.com/office/drawing/2014/main" id="{232F976D-C113-4611-B892-1CEECD9477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800000">
              <a:off x="8449145" y="2105771"/>
              <a:ext cx="914400" cy="914400"/>
            </a:xfrm>
            <a:prstGeom prst="rect">
              <a:avLst/>
            </a:prstGeom>
          </p:spPr>
        </p:pic>
      </p:grpSp>
      <p:sp>
        <p:nvSpPr>
          <p:cNvPr id="43" name="Rectangle 42">
            <a:extLst>
              <a:ext uri="{FF2B5EF4-FFF2-40B4-BE49-F238E27FC236}">
                <a16:creationId xmlns:a16="http://schemas.microsoft.com/office/drawing/2014/main" id="{E0AB6C34-7392-42E0-9DFD-0B0F9037805B}"/>
              </a:ext>
            </a:extLst>
          </p:cNvPr>
          <p:cNvSpPr/>
          <p:nvPr/>
        </p:nvSpPr>
        <p:spPr>
          <a:xfrm>
            <a:off x="6408798" y="4745263"/>
            <a:ext cx="2318200" cy="171784"/>
          </a:xfrm>
          <a:prstGeom prst="rect">
            <a:avLst/>
          </a:prstGeom>
          <a:solidFill>
            <a:srgbClr val="FF6900"/>
          </a:solidFill>
          <a:ln>
            <a:solidFill>
              <a:srgbClr val="FF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4" name="Rectangle 43">
            <a:extLst>
              <a:ext uri="{FF2B5EF4-FFF2-40B4-BE49-F238E27FC236}">
                <a16:creationId xmlns:a16="http://schemas.microsoft.com/office/drawing/2014/main" id="{F3BD7D6A-7B99-44A0-8164-248599FF4B64}"/>
              </a:ext>
            </a:extLst>
          </p:cNvPr>
          <p:cNvSpPr/>
          <p:nvPr/>
        </p:nvSpPr>
        <p:spPr>
          <a:xfrm>
            <a:off x="9247955" y="4745263"/>
            <a:ext cx="2318200" cy="171784"/>
          </a:xfrm>
          <a:prstGeom prst="rect">
            <a:avLst/>
          </a:prstGeom>
          <a:solidFill>
            <a:srgbClr val="FF6900"/>
          </a:solidFill>
          <a:ln>
            <a:solidFill>
              <a:srgbClr val="FF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5" name="Rectangle 44">
            <a:extLst>
              <a:ext uri="{FF2B5EF4-FFF2-40B4-BE49-F238E27FC236}">
                <a16:creationId xmlns:a16="http://schemas.microsoft.com/office/drawing/2014/main" id="{07780011-7B1B-4B70-892A-D8FC95B29702}"/>
              </a:ext>
            </a:extLst>
          </p:cNvPr>
          <p:cNvSpPr/>
          <p:nvPr/>
        </p:nvSpPr>
        <p:spPr>
          <a:xfrm>
            <a:off x="275291" y="4745263"/>
            <a:ext cx="2318200" cy="171784"/>
          </a:xfrm>
          <a:prstGeom prst="rect">
            <a:avLst/>
          </a:prstGeom>
          <a:solidFill>
            <a:srgbClr val="FF6900"/>
          </a:solidFill>
          <a:ln>
            <a:solidFill>
              <a:srgbClr val="FF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6" name="Rectangle 45">
            <a:extLst>
              <a:ext uri="{FF2B5EF4-FFF2-40B4-BE49-F238E27FC236}">
                <a16:creationId xmlns:a16="http://schemas.microsoft.com/office/drawing/2014/main" id="{6F5689C1-C34E-4DAE-BF2A-F48A55050E85}"/>
              </a:ext>
            </a:extLst>
          </p:cNvPr>
          <p:cNvSpPr/>
          <p:nvPr/>
        </p:nvSpPr>
        <p:spPr>
          <a:xfrm>
            <a:off x="3243138" y="4745263"/>
            <a:ext cx="2318200" cy="171784"/>
          </a:xfrm>
          <a:prstGeom prst="rect">
            <a:avLst/>
          </a:prstGeom>
          <a:noFill/>
          <a:ln>
            <a:solidFill>
              <a:srgbClr val="FF6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Tree>
    <p:extLst>
      <p:ext uri="{BB962C8B-B14F-4D97-AF65-F5344CB8AC3E}">
        <p14:creationId xmlns:p14="http://schemas.microsoft.com/office/powerpoint/2010/main" val="4204335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3" grpId="0" animBg="1"/>
      <p:bldP spid="44" grpId="0" animBg="1"/>
      <p:bldP spid="45"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p:cNvSpPr>
          <p:nvPr/>
        </p:nvSpPr>
        <p:spPr>
          <a:xfrm>
            <a:off x="489473" y="267269"/>
            <a:ext cx="9195639" cy="990027"/>
          </a:xfrm>
          <a:prstGeom prst="rect">
            <a:avLst/>
          </a:prstGeom>
        </p:spPr>
        <p:txBody>
          <a:bodyPr vert="horz" lIns="0" tIns="0" rIns="0" bIns="0" rtlCol="0" anchor="ctr">
            <a:noAutofit/>
          </a:bodyPr>
          <a:lstStyle>
            <a:lvl1pPr algn="l" rtl="0" eaLnBrk="1" fontAlgn="base" hangingPunct="1">
              <a:lnSpc>
                <a:spcPts val="1950"/>
              </a:lnSpc>
              <a:spcBef>
                <a:spcPct val="0"/>
              </a:spcBef>
              <a:spcAft>
                <a:spcPct val="0"/>
              </a:spcAft>
              <a:defRPr sz="1950" b="1" kern="1200">
                <a:solidFill>
                  <a:schemeClr val="tx1"/>
                </a:solidFill>
                <a:latin typeface="+mj-lt"/>
                <a:ea typeface="+mj-ea"/>
                <a:cs typeface="Arial" panose="020B0604020202020204" pitchFamily="34" charset="0"/>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884" algn="ctr" rtl="0" eaLnBrk="1" fontAlgn="base" hangingPunct="1">
              <a:spcBef>
                <a:spcPct val="0"/>
              </a:spcBef>
              <a:spcAft>
                <a:spcPct val="0"/>
              </a:spcAft>
              <a:defRPr sz="3300">
                <a:solidFill>
                  <a:schemeClr val="tx1"/>
                </a:solidFill>
                <a:latin typeface="Arial" charset="0"/>
              </a:defRPr>
            </a:lvl6pPr>
            <a:lvl7pPr marL="685766" algn="ctr" rtl="0" eaLnBrk="1" fontAlgn="base" hangingPunct="1">
              <a:spcBef>
                <a:spcPct val="0"/>
              </a:spcBef>
              <a:spcAft>
                <a:spcPct val="0"/>
              </a:spcAft>
              <a:defRPr sz="3300">
                <a:solidFill>
                  <a:schemeClr val="tx1"/>
                </a:solidFill>
                <a:latin typeface="Arial" charset="0"/>
              </a:defRPr>
            </a:lvl7pPr>
            <a:lvl8pPr marL="1028649" algn="ctr" rtl="0" eaLnBrk="1" fontAlgn="base" hangingPunct="1">
              <a:spcBef>
                <a:spcPct val="0"/>
              </a:spcBef>
              <a:spcAft>
                <a:spcPct val="0"/>
              </a:spcAft>
              <a:defRPr sz="3300">
                <a:solidFill>
                  <a:schemeClr val="tx1"/>
                </a:solidFill>
                <a:latin typeface="Arial" charset="0"/>
              </a:defRPr>
            </a:lvl8pPr>
            <a:lvl9pPr marL="1371532" algn="ctr" rtl="0" eaLnBrk="1" fontAlgn="base" hangingPunct="1">
              <a:spcBef>
                <a:spcPct val="0"/>
              </a:spcBef>
              <a:spcAft>
                <a:spcPct val="0"/>
              </a:spcAft>
              <a:defRPr sz="3300">
                <a:solidFill>
                  <a:schemeClr val="tx1"/>
                </a:solidFill>
                <a:latin typeface="Arial" charset="0"/>
              </a:defRPr>
            </a:lvl9pPr>
          </a:lstStyle>
          <a:p>
            <a:pPr>
              <a:defRPr/>
            </a:pPr>
            <a:r>
              <a:rPr lang="bg-BG" altLang="en-US" sz="4000" spc="-100" dirty="0">
                <a:solidFill>
                  <a:schemeClr val="bg1">
                    <a:lumMod val="50000"/>
                  </a:schemeClr>
                </a:solidFill>
                <a:cs typeface="+mj-cs"/>
              </a:rPr>
              <a:t>Историята на Телелинк</a:t>
            </a:r>
            <a:endParaRPr lang="en-US" altLang="en-US" sz="1400" b="0" kern="0" dirty="0">
              <a:solidFill>
                <a:schemeClr val="bg1">
                  <a:lumMod val="50000"/>
                </a:schemeClr>
              </a:solidFill>
              <a:latin typeface="Arial" panose="020B0604020202020204" pitchFamily="34" charset="0"/>
              <a:ea typeface="MS PGothic"/>
            </a:endParaRPr>
          </a:p>
        </p:txBody>
      </p:sp>
      <p:sp>
        <p:nvSpPr>
          <p:cNvPr id="7" name="TextBox 59"/>
          <p:cNvSpPr txBox="1"/>
          <p:nvPr/>
        </p:nvSpPr>
        <p:spPr bwMode="gray">
          <a:xfrm rot="16178508">
            <a:off x="-139817" y="2402624"/>
            <a:ext cx="1554576" cy="281612"/>
          </a:xfrm>
          <a:prstGeom prst="rect">
            <a:avLst/>
          </a:prstGeom>
          <a:noFill/>
        </p:spPr>
        <p:txBody>
          <a:bodyPr wrap="none" lIns="0" tIns="0" rIns="0" bIns="0" rtlCol="0">
            <a:noAutofit/>
          </a:bodyPr>
          <a:lstStyle/>
          <a:p>
            <a:pPr algn="ctr"/>
            <a:r>
              <a:rPr lang="en-US" sz="1400" dirty="0">
                <a:solidFill>
                  <a:schemeClr val="bg1">
                    <a:lumMod val="65000"/>
                  </a:schemeClr>
                </a:solidFill>
                <a:latin typeface="+mj-lt"/>
                <a:cs typeface="Arial" panose="020B0604020202020204" pitchFamily="34" charset="0"/>
              </a:rPr>
              <a:t>CORPORATE</a:t>
            </a:r>
            <a:endParaRPr lang="bg-BG" sz="1400" dirty="0">
              <a:solidFill>
                <a:schemeClr val="bg1">
                  <a:lumMod val="65000"/>
                </a:schemeClr>
              </a:solidFill>
              <a:latin typeface="+mj-lt"/>
              <a:cs typeface="Arial" panose="020B0604020202020204" pitchFamily="34" charset="0"/>
            </a:endParaRPr>
          </a:p>
        </p:txBody>
      </p:sp>
      <p:sp>
        <p:nvSpPr>
          <p:cNvPr id="8" name="TextBox 64"/>
          <p:cNvSpPr txBox="1"/>
          <p:nvPr/>
        </p:nvSpPr>
        <p:spPr bwMode="gray">
          <a:xfrm rot="16178508">
            <a:off x="-142152" y="4411250"/>
            <a:ext cx="1554576" cy="281612"/>
          </a:xfrm>
          <a:prstGeom prst="rect">
            <a:avLst/>
          </a:prstGeom>
          <a:noFill/>
        </p:spPr>
        <p:txBody>
          <a:bodyPr wrap="none" lIns="0" tIns="0" rIns="0" bIns="0" rtlCol="0">
            <a:noAutofit/>
          </a:bodyPr>
          <a:lstStyle/>
          <a:p>
            <a:pPr algn="ctr"/>
            <a:r>
              <a:rPr lang="en-US" sz="1400" dirty="0">
                <a:solidFill>
                  <a:schemeClr val="bg1">
                    <a:lumMod val="65000"/>
                  </a:schemeClr>
                </a:solidFill>
                <a:latin typeface="+mj-lt"/>
                <a:cs typeface="Arial" panose="020B0604020202020204" pitchFamily="34" charset="0"/>
              </a:rPr>
              <a:t>COMMERCIAL</a:t>
            </a:r>
            <a:endParaRPr lang="bg-BG" sz="1400" dirty="0">
              <a:solidFill>
                <a:schemeClr val="bg1">
                  <a:lumMod val="65000"/>
                </a:schemeClr>
              </a:solidFill>
              <a:latin typeface="+mj-lt"/>
              <a:cs typeface="Arial" panose="020B0604020202020204" pitchFamily="34" charset="0"/>
            </a:endParaRPr>
          </a:p>
        </p:txBody>
      </p:sp>
      <p:cxnSp>
        <p:nvCxnSpPr>
          <p:cNvPr id="10" name="Право съединение 9"/>
          <p:cNvCxnSpPr/>
          <p:nvPr/>
        </p:nvCxnSpPr>
        <p:spPr>
          <a:xfrm>
            <a:off x="780799" y="3562350"/>
            <a:ext cx="10982576" cy="0"/>
          </a:xfrm>
          <a:prstGeom prst="line">
            <a:avLst/>
          </a:prstGeom>
          <a:ln w="25400">
            <a:gradFill flip="none" rotWithShape="1">
              <a:gsLst>
                <a:gs pos="0">
                  <a:schemeClr val="accent6">
                    <a:lumMod val="67000"/>
                  </a:schemeClr>
                </a:gs>
                <a:gs pos="53000">
                  <a:schemeClr val="accent6">
                    <a:lumMod val="97000"/>
                    <a:lumOff val="3000"/>
                  </a:schemeClr>
                </a:gs>
                <a:gs pos="100000">
                  <a:schemeClr val="accent6">
                    <a:lumMod val="60000"/>
                    <a:lumOff val="40000"/>
                  </a:schemeClr>
                </a:gs>
              </a:gsLst>
              <a:lin ang="10800000" scaled="1"/>
              <a:tileRect/>
            </a:gradFill>
            <a:tailEnd type="stealth" w="lg" len="lg"/>
          </a:ln>
        </p:spPr>
        <p:style>
          <a:lnRef idx="1">
            <a:schemeClr val="accent1"/>
          </a:lnRef>
          <a:fillRef idx="0">
            <a:schemeClr val="accent1"/>
          </a:fillRef>
          <a:effectRef idx="0">
            <a:schemeClr val="accent1"/>
          </a:effectRef>
          <a:fontRef idx="minor">
            <a:schemeClr val="tx1"/>
          </a:fontRef>
        </p:style>
      </p:cxnSp>
      <p:sp>
        <p:nvSpPr>
          <p:cNvPr id="12" name="Закръглен правоъгълник 11"/>
          <p:cNvSpPr/>
          <p:nvPr/>
        </p:nvSpPr>
        <p:spPr>
          <a:xfrm>
            <a:off x="780799" y="1123951"/>
            <a:ext cx="1485754" cy="2158484"/>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2001</a:t>
            </a:r>
          </a:p>
          <a:p>
            <a:pPr algn="ctr"/>
            <a:endParaRPr lang="en-US" sz="1600" dirty="0">
              <a:solidFill>
                <a:schemeClr val="bg1">
                  <a:lumMod val="65000"/>
                </a:schemeClr>
              </a:solidFill>
              <a:latin typeface="+mj-lt"/>
            </a:endParaRPr>
          </a:p>
          <a:p>
            <a:pPr indent="-114300" algn="ctr"/>
            <a:r>
              <a:rPr lang="en-US" sz="1050" dirty="0">
                <a:solidFill>
                  <a:schemeClr val="bg1">
                    <a:lumMod val="65000"/>
                  </a:schemeClr>
                </a:solidFill>
              </a:rPr>
              <a:t>Establishment of </a:t>
            </a:r>
            <a:r>
              <a:rPr lang="en-US" sz="1050" dirty="0" err="1">
                <a:solidFill>
                  <a:schemeClr val="bg1">
                    <a:lumMod val="65000"/>
                  </a:schemeClr>
                </a:solidFill>
              </a:rPr>
              <a:t>Telelink</a:t>
            </a:r>
            <a:endParaRPr lang="en-US" sz="1400" dirty="0">
              <a:solidFill>
                <a:schemeClr val="bg1">
                  <a:lumMod val="65000"/>
                </a:schemeClr>
              </a:solidFill>
            </a:endParaRPr>
          </a:p>
          <a:p>
            <a:pPr algn="ctr"/>
            <a:endParaRPr lang="en-US" sz="600" dirty="0">
              <a:solidFill>
                <a:schemeClr val="bg1">
                  <a:lumMod val="65000"/>
                </a:schemeClr>
              </a:solidFill>
            </a:endParaRPr>
          </a:p>
          <a:p>
            <a:pPr algn="ctr"/>
            <a:endParaRPr lang="en-US" sz="600" dirty="0">
              <a:solidFill>
                <a:schemeClr val="bg1">
                  <a:lumMod val="65000"/>
                </a:schemeClr>
              </a:solidFill>
            </a:endParaRPr>
          </a:p>
          <a:p>
            <a:pPr algn="ctr"/>
            <a:r>
              <a:rPr lang="en-US" sz="1050" dirty="0">
                <a:solidFill>
                  <a:schemeClr val="bg1">
                    <a:lumMod val="65000"/>
                  </a:schemeClr>
                </a:solidFill>
              </a:rPr>
              <a:t>---</a:t>
            </a:r>
          </a:p>
          <a:p>
            <a:pPr algn="ctr"/>
            <a:r>
              <a:rPr lang="en-US" sz="1050" dirty="0">
                <a:solidFill>
                  <a:schemeClr val="bg1">
                    <a:lumMod val="65000"/>
                  </a:schemeClr>
                </a:solidFill>
              </a:rPr>
              <a:t>Launching Network Infrastructure</a:t>
            </a:r>
          </a:p>
          <a:p>
            <a:pPr algn="ctr"/>
            <a:endParaRPr lang="en-US" sz="1200" dirty="0">
              <a:solidFill>
                <a:schemeClr val="bg1">
                  <a:lumMod val="65000"/>
                </a:schemeClr>
              </a:solidFill>
            </a:endParaRPr>
          </a:p>
          <a:p>
            <a:pPr algn="ctr"/>
            <a:endParaRPr lang="en-US" sz="1200" dirty="0">
              <a:solidFill>
                <a:schemeClr val="bg1">
                  <a:lumMod val="65000"/>
                </a:schemeClr>
              </a:solidFill>
            </a:endParaRPr>
          </a:p>
        </p:txBody>
      </p:sp>
      <p:sp>
        <p:nvSpPr>
          <p:cNvPr id="13" name="Закръглен правоъгълник 12"/>
          <p:cNvSpPr/>
          <p:nvPr/>
        </p:nvSpPr>
        <p:spPr>
          <a:xfrm>
            <a:off x="2361960" y="1123951"/>
            <a:ext cx="1485754" cy="2158484"/>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2004-2005</a:t>
            </a:r>
          </a:p>
          <a:p>
            <a:pPr algn="ctr"/>
            <a:endParaRPr lang="en-US" sz="1050" dirty="0">
              <a:solidFill>
                <a:schemeClr val="bg1">
                  <a:lumMod val="65000"/>
                </a:schemeClr>
              </a:solidFill>
            </a:endParaRPr>
          </a:p>
          <a:p>
            <a:pPr algn="ctr"/>
            <a:endParaRPr lang="en-US" sz="1050" dirty="0">
              <a:solidFill>
                <a:schemeClr val="bg1">
                  <a:lumMod val="65000"/>
                </a:schemeClr>
              </a:solidFill>
            </a:endParaRPr>
          </a:p>
          <a:p>
            <a:pPr algn="ctr"/>
            <a:endParaRPr lang="en-US" sz="1050" dirty="0">
              <a:solidFill>
                <a:schemeClr val="bg1">
                  <a:lumMod val="65000"/>
                </a:schemeClr>
              </a:solidFill>
            </a:endParaRPr>
          </a:p>
          <a:p>
            <a:pPr algn="ctr"/>
            <a:endParaRPr lang="bg-BG" sz="1050" dirty="0">
              <a:solidFill>
                <a:schemeClr val="bg1">
                  <a:lumMod val="65000"/>
                </a:schemeClr>
              </a:solidFill>
            </a:endParaRPr>
          </a:p>
          <a:p>
            <a:pPr algn="ctr"/>
            <a:endParaRPr lang="en-US" sz="1050" dirty="0">
              <a:solidFill>
                <a:schemeClr val="bg1">
                  <a:lumMod val="65000"/>
                </a:schemeClr>
              </a:solidFill>
            </a:endParaRPr>
          </a:p>
          <a:p>
            <a:pPr indent="-114300" algn="ctr"/>
            <a:endParaRPr lang="en-US" sz="1050" dirty="0">
              <a:solidFill>
                <a:schemeClr val="bg1">
                  <a:lumMod val="65000"/>
                </a:schemeClr>
              </a:solidFill>
            </a:endParaRPr>
          </a:p>
          <a:p>
            <a:pPr indent="-114300" algn="ctr"/>
            <a:endParaRPr lang="en-US" sz="1050" dirty="0">
              <a:solidFill>
                <a:schemeClr val="bg1">
                  <a:lumMod val="65000"/>
                </a:schemeClr>
              </a:solidFill>
            </a:endParaRPr>
          </a:p>
        </p:txBody>
      </p:sp>
      <p:sp>
        <p:nvSpPr>
          <p:cNvPr id="14" name="Закръглен правоъгълник 13"/>
          <p:cNvSpPr/>
          <p:nvPr/>
        </p:nvSpPr>
        <p:spPr>
          <a:xfrm>
            <a:off x="3943122" y="1123951"/>
            <a:ext cx="1485754" cy="2158484"/>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2006-2007</a:t>
            </a:r>
          </a:p>
          <a:p>
            <a:pPr indent="-114300" algn="ctr"/>
            <a:endParaRPr lang="en-US" sz="1050" dirty="0">
              <a:solidFill>
                <a:schemeClr val="bg1">
                  <a:lumMod val="65000"/>
                </a:schemeClr>
              </a:solidFill>
            </a:endParaRPr>
          </a:p>
          <a:p>
            <a:pPr indent="-114300" algn="ctr"/>
            <a:endParaRPr lang="en-US" sz="1050" dirty="0">
              <a:solidFill>
                <a:schemeClr val="bg1">
                  <a:lumMod val="65000"/>
                </a:schemeClr>
              </a:solidFill>
            </a:endParaRPr>
          </a:p>
          <a:p>
            <a:pPr indent="-114300" algn="ctr"/>
            <a:endParaRPr lang="en-US" sz="1050" dirty="0">
              <a:solidFill>
                <a:schemeClr val="bg1">
                  <a:lumMod val="65000"/>
                </a:schemeClr>
              </a:solidFill>
            </a:endParaRPr>
          </a:p>
          <a:p>
            <a:pPr indent="-114300" algn="ctr"/>
            <a:endParaRPr lang="en-US" sz="1050" dirty="0">
              <a:solidFill>
                <a:schemeClr val="bg1">
                  <a:lumMod val="65000"/>
                </a:schemeClr>
              </a:solidFill>
            </a:endParaRPr>
          </a:p>
          <a:p>
            <a:pPr indent="-114300" algn="ctr"/>
            <a:endParaRPr lang="en-US" sz="1050" dirty="0">
              <a:solidFill>
                <a:schemeClr val="bg1">
                  <a:lumMod val="65000"/>
                </a:schemeClr>
              </a:solidFill>
            </a:endParaRPr>
          </a:p>
          <a:p>
            <a:pPr indent="-114300" algn="ctr"/>
            <a:endParaRPr lang="en-US" sz="1050" dirty="0">
              <a:solidFill>
                <a:schemeClr val="bg1">
                  <a:lumMod val="65000"/>
                </a:schemeClr>
              </a:solidFill>
            </a:endParaRPr>
          </a:p>
          <a:p>
            <a:pPr indent="-114300"/>
            <a:r>
              <a:rPr lang="en-US" sz="1050" dirty="0">
                <a:solidFill>
                  <a:schemeClr val="bg1">
                    <a:lumMod val="65000"/>
                  </a:schemeClr>
                </a:solidFill>
              </a:rPr>
              <a:t>Establishment of Telelink Serbia and Macedonia</a:t>
            </a:r>
          </a:p>
        </p:txBody>
      </p:sp>
      <p:sp>
        <p:nvSpPr>
          <p:cNvPr id="15" name="Закръглен правоъгълник 14"/>
          <p:cNvSpPr/>
          <p:nvPr/>
        </p:nvSpPr>
        <p:spPr>
          <a:xfrm>
            <a:off x="5524283" y="1123951"/>
            <a:ext cx="1485754" cy="2158484"/>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2008-2011</a:t>
            </a:r>
          </a:p>
          <a:p>
            <a:pPr indent="-114300" algn="ctr"/>
            <a:endParaRPr lang="en-US" sz="1050" dirty="0">
              <a:solidFill>
                <a:schemeClr val="bg1">
                  <a:lumMod val="65000"/>
                </a:schemeClr>
              </a:solidFill>
            </a:endParaRPr>
          </a:p>
          <a:p>
            <a:pPr indent="-114300" algn="ctr"/>
            <a:r>
              <a:rPr lang="en-US" sz="1050" dirty="0">
                <a:solidFill>
                  <a:schemeClr val="bg1">
                    <a:lumMod val="65000"/>
                  </a:schemeClr>
                </a:solidFill>
              </a:rPr>
              <a:t>Entering Montenegro</a:t>
            </a:r>
          </a:p>
          <a:p>
            <a:pPr indent="-114300" algn="ctr"/>
            <a:endParaRPr lang="en-US" sz="500" dirty="0">
              <a:solidFill>
                <a:schemeClr val="bg1">
                  <a:lumMod val="65000"/>
                </a:schemeClr>
              </a:solidFill>
            </a:endParaRPr>
          </a:p>
          <a:p>
            <a:pPr indent="-114300" algn="ctr"/>
            <a:endParaRPr lang="en-US" sz="1050" dirty="0">
              <a:solidFill>
                <a:schemeClr val="bg1">
                  <a:lumMod val="65000"/>
                </a:schemeClr>
              </a:solidFill>
            </a:endParaRPr>
          </a:p>
          <a:p>
            <a:pPr indent="-114300" algn="ctr"/>
            <a:endParaRPr lang="en-US" sz="1050" dirty="0">
              <a:solidFill>
                <a:schemeClr val="bg1">
                  <a:lumMod val="65000"/>
                </a:schemeClr>
              </a:solidFill>
            </a:endParaRPr>
          </a:p>
          <a:p>
            <a:pPr indent="-114300" algn="ctr"/>
            <a:r>
              <a:rPr lang="en-US" sz="1050" dirty="0">
                <a:solidFill>
                  <a:schemeClr val="bg1">
                    <a:lumMod val="65000"/>
                  </a:schemeClr>
                </a:solidFill>
              </a:rPr>
              <a:t>---</a:t>
            </a:r>
          </a:p>
          <a:p>
            <a:pPr indent="-114300" algn="ctr"/>
            <a:endParaRPr lang="en-US" sz="1050" dirty="0">
              <a:solidFill>
                <a:schemeClr val="bg1">
                  <a:lumMod val="65000"/>
                </a:schemeClr>
              </a:solidFill>
            </a:endParaRPr>
          </a:p>
          <a:p>
            <a:pPr indent="-114300" algn="ctr"/>
            <a:r>
              <a:rPr lang="en-US" sz="1050" dirty="0">
                <a:solidFill>
                  <a:schemeClr val="bg1">
                    <a:lumMod val="65000"/>
                  </a:schemeClr>
                </a:solidFill>
              </a:rPr>
              <a:t>Acquisition of </a:t>
            </a:r>
            <a:r>
              <a:rPr lang="en-US" sz="1050" dirty="0" err="1">
                <a:solidFill>
                  <a:schemeClr val="bg1">
                    <a:lumMod val="65000"/>
                  </a:schemeClr>
                </a:solidFill>
              </a:rPr>
              <a:t>Comutel</a:t>
            </a:r>
            <a:r>
              <a:rPr lang="en-US" sz="1050" dirty="0">
                <a:solidFill>
                  <a:schemeClr val="bg1">
                    <a:lumMod val="65000"/>
                  </a:schemeClr>
                </a:solidFill>
              </a:rPr>
              <a:t> Serbia</a:t>
            </a:r>
          </a:p>
        </p:txBody>
      </p:sp>
      <p:sp>
        <p:nvSpPr>
          <p:cNvPr id="16" name="Закръглен правоъгълник 15"/>
          <p:cNvSpPr/>
          <p:nvPr/>
        </p:nvSpPr>
        <p:spPr>
          <a:xfrm>
            <a:off x="7105445" y="1123951"/>
            <a:ext cx="1485754" cy="2158484"/>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2012-2014</a:t>
            </a:r>
          </a:p>
          <a:p>
            <a:pPr indent="-114300" algn="ctr"/>
            <a:r>
              <a:rPr lang="en-US" sz="1050" dirty="0">
                <a:solidFill>
                  <a:schemeClr val="bg1">
                    <a:lumMod val="65000"/>
                  </a:schemeClr>
                </a:solidFill>
              </a:rPr>
              <a:t>Establishment of Telelink </a:t>
            </a:r>
            <a:r>
              <a:rPr lang="en-US" sz="1050" dirty="0" err="1">
                <a:solidFill>
                  <a:schemeClr val="bg1">
                    <a:lumMod val="65000"/>
                  </a:schemeClr>
                </a:solidFill>
              </a:rPr>
              <a:t>BiH</a:t>
            </a:r>
            <a:r>
              <a:rPr lang="en-US" sz="1050" dirty="0">
                <a:solidFill>
                  <a:schemeClr val="bg1">
                    <a:lumMod val="65000"/>
                  </a:schemeClr>
                </a:solidFill>
              </a:rPr>
              <a:t> and Slovenia</a:t>
            </a:r>
          </a:p>
          <a:p>
            <a:pPr indent="-114300" algn="ctr"/>
            <a:endParaRPr lang="en-US" sz="600" dirty="0">
              <a:solidFill>
                <a:schemeClr val="bg1">
                  <a:lumMod val="65000"/>
                </a:schemeClr>
              </a:solidFill>
            </a:endParaRPr>
          </a:p>
          <a:p>
            <a:pPr indent="-114300" algn="ctr"/>
            <a:endParaRPr lang="en-US" sz="1050" dirty="0">
              <a:solidFill>
                <a:schemeClr val="bg1">
                  <a:lumMod val="65000"/>
                </a:schemeClr>
              </a:solidFill>
            </a:endParaRPr>
          </a:p>
        </p:txBody>
      </p:sp>
      <p:sp>
        <p:nvSpPr>
          <p:cNvPr id="17" name="Закръглен правоъгълник 16"/>
          <p:cNvSpPr/>
          <p:nvPr/>
        </p:nvSpPr>
        <p:spPr>
          <a:xfrm>
            <a:off x="8691533" y="1123951"/>
            <a:ext cx="1485754" cy="2158484"/>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2015-2016</a:t>
            </a:r>
          </a:p>
        </p:txBody>
      </p:sp>
      <p:sp>
        <p:nvSpPr>
          <p:cNvPr id="18" name="Закръглен правоъгълник 17"/>
          <p:cNvSpPr/>
          <p:nvPr/>
        </p:nvSpPr>
        <p:spPr>
          <a:xfrm>
            <a:off x="10277621" y="1123951"/>
            <a:ext cx="1485754" cy="2158484"/>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2017</a:t>
            </a:r>
          </a:p>
        </p:txBody>
      </p:sp>
      <p:sp>
        <p:nvSpPr>
          <p:cNvPr id="21" name="Текстово поле 20"/>
          <p:cNvSpPr txBox="1"/>
          <p:nvPr/>
        </p:nvSpPr>
        <p:spPr>
          <a:xfrm>
            <a:off x="3705225" y="3392924"/>
            <a:ext cx="4885974" cy="307777"/>
          </a:xfrm>
          <a:prstGeom prst="rect">
            <a:avLst/>
          </a:prstGeom>
          <a:solidFill>
            <a:schemeClr val="bg1"/>
          </a:solidFill>
          <a:ln w="19050">
            <a:solidFill>
              <a:schemeClr val="bg1">
                <a:lumMod val="75000"/>
              </a:schemeClr>
            </a:solidFill>
          </a:ln>
        </p:spPr>
        <p:txBody>
          <a:bodyPr wrap="square" rtlCol="0">
            <a:spAutoFit/>
          </a:bodyPr>
          <a:lstStyle/>
          <a:p>
            <a:pPr algn="ctr"/>
            <a:r>
              <a:rPr lang="en-US" sz="1400" dirty="0">
                <a:solidFill>
                  <a:schemeClr val="bg1">
                    <a:lumMod val="50000"/>
                  </a:schemeClr>
                </a:solidFill>
                <a:latin typeface="+mj-lt"/>
              </a:rPr>
              <a:t>1</a:t>
            </a:r>
            <a:r>
              <a:rPr lang="bg-BG" sz="1400" dirty="0">
                <a:solidFill>
                  <a:schemeClr val="bg1">
                    <a:lumMod val="50000"/>
                  </a:schemeClr>
                </a:solidFill>
                <a:latin typeface="+mj-lt"/>
              </a:rPr>
              <a:t>7</a:t>
            </a:r>
            <a:r>
              <a:rPr lang="en-US" sz="1400" dirty="0">
                <a:solidFill>
                  <a:schemeClr val="bg1">
                    <a:lumMod val="50000"/>
                  </a:schemeClr>
                </a:solidFill>
                <a:latin typeface="+mj-lt"/>
              </a:rPr>
              <a:t> </a:t>
            </a:r>
            <a:r>
              <a:rPr lang="bg-BG" sz="1400" dirty="0">
                <a:solidFill>
                  <a:schemeClr val="bg1">
                    <a:lumMod val="50000"/>
                  </a:schemeClr>
                </a:solidFill>
                <a:latin typeface="+mj-lt"/>
              </a:rPr>
              <a:t>години успешно развитие</a:t>
            </a:r>
            <a:endParaRPr lang="en-US" sz="1400" dirty="0">
              <a:solidFill>
                <a:schemeClr val="bg1">
                  <a:lumMod val="50000"/>
                </a:schemeClr>
              </a:solidFill>
              <a:latin typeface="+mj-lt"/>
            </a:endParaRPr>
          </a:p>
        </p:txBody>
      </p:sp>
      <p:pic>
        <p:nvPicPr>
          <p:cNvPr id="22" name="Immagine 4" descr="Flag BULGARI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888" y="1966968"/>
            <a:ext cx="372283" cy="268969"/>
          </a:xfrm>
          <a:prstGeom prst="rect">
            <a:avLst/>
          </a:prstGeom>
        </p:spPr>
      </p:pic>
      <p:sp>
        <p:nvSpPr>
          <p:cNvPr id="24" name="Закръглен правоъгълник 23"/>
          <p:cNvSpPr/>
          <p:nvPr/>
        </p:nvSpPr>
        <p:spPr>
          <a:xfrm>
            <a:off x="780799" y="3836431"/>
            <a:ext cx="1485754" cy="2187693"/>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2001-2003</a:t>
            </a:r>
          </a:p>
          <a:p>
            <a:pPr algn="ctr"/>
            <a:r>
              <a:rPr lang="en-US" sz="1100" dirty="0">
                <a:solidFill>
                  <a:schemeClr val="bg1">
                    <a:lumMod val="65000"/>
                  </a:schemeClr>
                </a:solidFill>
              </a:rPr>
              <a:t>Starting as a subcontractor and taking over as prime contractor for the rollout of Bulgaria’s 2</a:t>
            </a:r>
            <a:r>
              <a:rPr lang="en-US" sz="1100" baseline="30000" dirty="0">
                <a:solidFill>
                  <a:schemeClr val="bg1">
                    <a:lumMod val="65000"/>
                  </a:schemeClr>
                </a:solidFill>
              </a:rPr>
              <a:t>nd</a:t>
            </a:r>
            <a:r>
              <a:rPr lang="en-US" sz="1100" dirty="0">
                <a:solidFill>
                  <a:schemeClr val="bg1">
                    <a:lumMod val="65000"/>
                  </a:schemeClr>
                </a:solidFill>
              </a:rPr>
              <a:t>  MNO </a:t>
            </a:r>
            <a:r>
              <a:rPr lang="en-US" sz="1100" dirty="0" err="1">
                <a:solidFill>
                  <a:schemeClr val="bg1">
                    <a:lumMod val="65000"/>
                  </a:schemeClr>
                </a:solidFill>
              </a:rPr>
              <a:t>Globul</a:t>
            </a:r>
            <a:r>
              <a:rPr lang="en-US" sz="1100" dirty="0">
                <a:solidFill>
                  <a:schemeClr val="bg1">
                    <a:lumMod val="65000"/>
                  </a:schemeClr>
                </a:solidFill>
              </a:rPr>
              <a:t> (now Telenor)</a:t>
            </a:r>
          </a:p>
          <a:p>
            <a:pPr algn="ctr"/>
            <a:endParaRPr lang="en-US" sz="1100" dirty="0">
              <a:solidFill>
                <a:schemeClr val="bg1">
                  <a:lumMod val="65000"/>
                </a:schemeClr>
              </a:solidFill>
            </a:endParaRPr>
          </a:p>
          <a:p>
            <a:pPr algn="ctr"/>
            <a:endParaRPr lang="en-US" sz="1100" dirty="0">
              <a:solidFill>
                <a:schemeClr val="bg1">
                  <a:lumMod val="65000"/>
                </a:schemeClr>
              </a:solidFill>
            </a:endParaRPr>
          </a:p>
        </p:txBody>
      </p:sp>
      <p:sp>
        <p:nvSpPr>
          <p:cNvPr id="25" name="Закръглен правоъгълник 24"/>
          <p:cNvSpPr/>
          <p:nvPr/>
        </p:nvSpPr>
        <p:spPr>
          <a:xfrm>
            <a:off x="2361960" y="3836432"/>
            <a:ext cx="1485754" cy="2159822"/>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2004-2005</a:t>
            </a:r>
          </a:p>
          <a:p>
            <a:pPr algn="ctr"/>
            <a:r>
              <a:rPr lang="en-US" sz="1050" dirty="0">
                <a:solidFill>
                  <a:schemeClr val="bg1">
                    <a:lumMod val="65000"/>
                  </a:schemeClr>
                </a:solidFill>
              </a:rPr>
              <a:t>Prime contractor for the Fixed NGN and 3rd Bulgarian MNO launched in </a:t>
            </a:r>
            <a:r>
              <a:rPr lang="en-US" sz="1050" dirty="0" err="1">
                <a:solidFill>
                  <a:schemeClr val="bg1">
                    <a:lumMod val="65000"/>
                  </a:schemeClr>
                </a:solidFill>
              </a:rPr>
              <a:t>Vivacom</a:t>
            </a:r>
            <a:endParaRPr lang="en-US" sz="1050" dirty="0">
              <a:solidFill>
                <a:schemeClr val="bg1">
                  <a:lumMod val="65000"/>
                </a:schemeClr>
              </a:solidFill>
            </a:endParaRPr>
          </a:p>
          <a:p>
            <a:pPr algn="ctr"/>
            <a:endParaRPr lang="en-US" sz="700" dirty="0">
              <a:solidFill>
                <a:schemeClr val="bg1">
                  <a:lumMod val="65000"/>
                </a:schemeClr>
              </a:solidFill>
            </a:endParaRPr>
          </a:p>
          <a:p>
            <a:pPr algn="ctr"/>
            <a:r>
              <a:rPr lang="en-US" sz="1050" dirty="0">
                <a:solidFill>
                  <a:schemeClr val="bg1">
                    <a:lumMod val="65000"/>
                  </a:schemeClr>
                </a:solidFill>
              </a:rPr>
              <a:t>---</a:t>
            </a:r>
          </a:p>
          <a:p>
            <a:pPr algn="ctr"/>
            <a:r>
              <a:rPr lang="en-US" sz="1050" dirty="0">
                <a:solidFill>
                  <a:schemeClr val="bg1">
                    <a:lumMod val="65000"/>
                  </a:schemeClr>
                </a:solidFill>
              </a:rPr>
              <a:t>Prime turn-key contractor for the 3</a:t>
            </a:r>
            <a:r>
              <a:rPr lang="en-US" sz="1050" baseline="30000" dirty="0">
                <a:solidFill>
                  <a:schemeClr val="bg1">
                    <a:lumMod val="65000"/>
                  </a:schemeClr>
                </a:solidFill>
              </a:rPr>
              <a:t>rd</a:t>
            </a:r>
            <a:r>
              <a:rPr lang="en-US" sz="1050" dirty="0">
                <a:solidFill>
                  <a:schemeClr val="bg1">
                    <a:lumMod val="65000"/>
                  </a:schemeClr>
                </a:solidFill>
              </a:rPr>
              <a:t>  Romanian MNO operator</a:t>
            </a:r>
          </a:p>
          <a:p>
            <a:pPr algn="ctr"/>
            <a:endParaRPr lang="en-US" sz="1050" dirty="0">
              <a:solidFill>
                <a:schemeClr val="bg1">
                  <a:lumMod val="65000"/>
                </a:schemeClr>
              </a:solidFill>
            </a:endParaRPr>
          </a:p>
        </p:txBody>
      </p:sp>
      <p:sp>
        <p:nvSpPr>
          <p:cNvPr id="26" name="Закръглен правоъгълник 25"/>
          <p:cNvSpPr/>
          <p:nvPr/>
        </p:nvSpPr>
        <p:spPr>
          <a:xfrm>
            <a:off x="3943122" y="3836432"/>
            <a:ext cx="1485754" cy="2159822"/>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2004-2007</a:t>
            </a:r>
          </a:p>
          <a:p>
            <a:pPr algn="ctr"/>
            <a:endParaRPr lang="en-US" sz="1050" dirty="0">
              <a:solidFill>
                <a:schemeClr val="bg1">
                  <a:lumMod val="65000"/>
                </a:schemeClr>
              </a:solidFill>
            </a:endParaRPr>
          </a:p>
          <a:p>
            <a:pPr algn="ctr"/>
            <a:endParaRPr lang="en-US" sz="1050" dirty="0">
              <a:solidFill>
                <a:schemeClr val="bg1">
                  <a:lumMod val="65000"/>
                </a:schemeClr>
              </a:solidFill>
            </a:endParaRPr>
          </a:p>
        </p:txBody>
      </p:sp>
      <p:sp>
        <p:nvSpPr>
          <p:cNvPr id="27" name="Закръглен правоъгълник 26"/>
          <p:cNvSpPr/>
          <p:nvPr/>
        </p:nvSpPr>
        <p:spPr>
          <a:xfrm>
            <a:off x="5524283" y="3836432"/>
            <a:ext cx="1485754" cy="2159822"/>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2008-2011</a:t>
            </a:r>
          </a:p>
          <a:p>
            <a:pPr algn="ctr"/>
            <a:endParaRPr lang="en-US" sz="1050" dirty="0">
              <a:solidFill>
                <a:schemeClr val="bg1">
                  <a:lumMod val="65000"/>
                </a:schemeClr>
              </a:solidFill>
            </a:endParaRPr>
          </a:p>
          <a:p>
            <a:pPr algn="ctr"/>
            <a:endParaRPr lang="en-US" sz="1050" dirty="0">
              <a:solidFill>
                <a:schemeClr val="bg1">
                  <a:lumMod val="65000"/>
                </a:schemeClr>
              </a:solidFill>
            </a:endParaRPr>
          </a:p>
          <a:p>
            <a:pPr algn="ctr"/>
            <a:endParaRPr lang="en-US" sz="1050" dirty="0">
              <a:solidFill>
                <a:schemeClr val="bg1">
                  <a:lumMod val="65000"/>
                </a:schemeClr>
              </a:solidFill>
            </a:endParaRPr>
          </a:p>
          <a:p>
            <a:pPr algn="ctr"/>
            <a:endParaRPr lang="en-US" sz="1050" dirty="0">
              <a:solidFill>
                <a:schemeClr val="bg1">
                  <a:lumMod val="65000"/>
                </a:schemeClr>
              </a:solidFill>
            </a:endParaRPr>
          </a:p>
          <a:p>
            <a:pPr algn="ctr"/>
            <a:endParaRPr lang="en-US" sz="1050" dirty="0">
              <a:solidFill>
                <a:schemeClr val="bg1">
                  <a:lumMod val="65000"/>
                </a:schemeClr>
              </a:solidFill>
            </a:endParaRPr>
          </a:p>
          <a:p>
            <a:pPr algn="ctr"/>
            <a:endParaRPr lang="en-US" sz="1050" dirty="0">
              <a:solidFill>
                <a:schemeClr val="bg1">
                  <a:lumMod val="65000"/>
                </a:schemeClr>
              </a:solidFill>
            </a:endParaRPr>
          </a:p>
        </p:txBody>
      </p:sp>
      <p:sp>
        <p:nvSpPr>
          <p:cNvPr id="28" name="Закръглен правоъгълник 27"/>
          <p:cNvSpPr/>
          <p:nvPr/>
        </p:nvSpPr>
        <p:spPr>
          <a:xfrm>
            <a:off x="7105445" y="3836432"/>
            <a:ext cx="1485754" cy="2608434"/>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2011-2013</a:t>
            </a:r>
          </a:p>
          <a:p>
            <a:pPr algn="ctr"/>
            <a:endParaRPr lang="en-US" sz="1050" dirty="0">
              <a:solidFill>
                <a:schemeClr val="bg1">
                  <a:lumMod val="65000"/>
                </a:schemeClr>
              </a:solidFill>
            </a:endParaRPr>
          </a:p>
        </p:txBody>
      </p:sp>
      <p:sp>
        <p:nvSpPr>
          <p:cNvPr id="29" name="Закръглен правоъгълник 28"/>
          <p:cNvSpPr/>
          <p:nvPr/>
        </p:nvSpPr>
        <p:spPr>
          <a:xfrm>
            <a:off x="8691533" y="3836432"/>
            <a:ext cx="1485754" cy="2608434"/>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2014-2015</a:t>
            </a:r>
          </a:p>
        </p:txBody>
      </p:sp>
      <p:sp>
        <p:nvSpPr>
          <p:cNvPr id="30" name="Закръглен правоъгълник 29"/>
          <p:cNvSpPr/>
          <p:nvPr/>
        </p:nvSpPr>
        <p:spPr>
          <a:xfrm>
            <a:off x="10277621" y="3836431"/>
            <a:ext cx="1485754" cy="2608435"/>
          </a:xfrm>
          <a:prstGeom prst="roundRect">
            <a:avLst>
              <a:gd name="adj" fmla="val 3626"/>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solidFill>
                  <a:schemeClr val="bg1">
                    <a:lumMod val="65000"/>
                  </a:schemeClr>
                </a:solidFill>
                <a:latin typeface="+mj-lt"/>
              </a:rPr>
              <a:t>Today</a:t>
            </a:r>
          </a:p>
          <a:p>
            <a:pPr algn="ctr"/>
            <a:endParaRPr lang="en-US" sz="1050" dirty="0">
              <a:solidFill>
                <a:schemeClr val="bg1">
                  <a:lumMod val="65000"/>
                </a:schemeClr>
              </a:solidFill>
            </a:endParaRPr>
          </a:p>
          <a:p>
            <a:pPr algn="ctr"/>
            <a:endParaRPr lang="en-US" sz="1050" dirty="0">
              <a:solidFill>
                <a:schemeClr val="bg1">
                  <a:lumMod val="65000"/>
                </a:schemeClr>
              </a:solidFill>
            </a:endParaRPr>
          </a:p>
        </p:txBody>
      </p:sp>
      <p:pic>
        <p:nvPicPr>
          <p:cNvPr id="31" name="Картина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318" y="5444726"/>
            <a:ext cx="552450" cy="241069"/>
          </a:xfrm>
          <a:prstGeom prst="rect">
            <a:avLst/>
          </a:prstGeom>
        </p:spPr>
      </p:pic>
      <p:pic>
        <p:nvPicPr>
          <p:cNvPr id="3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3819" y="2208835"/>
            <a:ext cx="317387" cy="35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Immagine 8" descr="Flag ROMANIA.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7237" y="2868821"/>
            <a:ext cx="370880" cy="267955"/>
          </a:xfrm>
          <a:prstGeom prst="rect">
            <a:avLst/>
          </a:prstGeom>
        </p:spPr>
      </p:pic>
      <p:pic>
        <p:nvPicPr>
          <p:cNvPr id="36" name="Immagin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054" y="2956331"/>
            <a:ext cx="394606" cy="285096"/>
          </a:xfrm>
          <a:prstGeom prst="rect">
            <a:avLst/>
          </a:prstGeom>
        </p:spPr>
      </p:pic>
      <p:pic>
        <p:nvPicPr>
          <p:cNvPr id="37" name="Immagine 10" descr="FLAG SERBIA.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6650" y="2960356"/>
            <a:ext cx="394607" cy="285096"/>
          </a:xfrm>
          <a:prstGeom prst="rect">
            <a:avLst/>
          </a:prstGeom>
        </p:spPr>
      </p:pic>
      <p:pic>
        <p:nvPicPr>
          <p:cNvPr id="38" name="Immagine 10" descr="FLAG SERBIA.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2558" y="2922342"/>
            <a:ext cx="423864" cy="306234"/>
          </a:xfrm>
          <a:prstGeom prst="rect">
            <a:avLst/>
          </a:prstGeom>
        </p:spPr>
      </p:pic>
      <p:pic>
        <p:nvPicPr>
          <p:cNvPr id="40"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5159" y="2885611"/>
            <a:ext cx="311912" cy="26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Immagin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2663" y="1775567"/>
            <a:ext cx="423862" cy="306234"/>
          </a:xfrm>
          <a:prstGeom prst="rect">
            <a:avLst/>
          </a:prstGeom>
        </p:spPr>
      </p:pic>
      <p:pic>
        <p:nvPicPr>
          <p:cNvPr id="45" name="Immagine 2" descr="Flag BOSNIA HERZEGOVINA.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4742" y="1928684"/>
            <a:ext cx="436158" cy="315117"/>
          </a:xfrm>
          <a:prstGeom prst="rect">
            <a:avLst/>
          </a:prstGeom>
        </p:spPr>
      </p:pic>
      <p:pic>
        <p:nvPicPr>
          <p:cNvPr id="46" name="Immagine 12" descr="Flag SLOVENIA.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7209" y="1935073"/>
            <a:ext cx="397681" cy="272294"/>
          </a:xfrm>
          <a:prstGeom prst="rect">
            <a:avLst/>
          </a:prstGeom>
        </p:spPr>
      </p:pic>
      <p:pic>
        <p:nvPicPr>
          <p:cNvPr id="48" name="Immagine 13" descr="Flag GERMANY.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14942" y="1879003"/>
            <a:ext cx="378038" cy="273127"/>
          </a:xfrm>
          <a:prstGeom prst="rect">
            <a:avLst/>
          </a:prstGeom>
        </p:spPr>
      </p:pic>
      <p:pic>
        <p:nvPicPr>
          <p:cNvPr id="49" name="Immagin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26208" y="2885611"/>
            <a:ext cx="355506" cy="256847"/>
          </a:xfrm>
          <a:prstGeom prst="rect">
            <a:avLst/>
          </a:prstGeom>
        </p:spPr>
      </p:pic>
      <p:pic>
        <p:nvPicPr>
          <p:cNvPr id="51" name="Картина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63805" y="5735947"/>
            <a:ext cx="482064" cy="222714"/>
          </a:xfrm>
          <a:prstGeom prst="rect">
            <a:avLst/>
          </a:prstGeom>
        </p:spPr>
      </p:pic>
      <p:pic>
        <p:nvPicPr>
          <p:cNvPr id="52"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10698" y="4783698"/>
            <a:ext cx="790326" cy="151138"/>
          </a:xfrm>
          <a:prstGeom prst="rect">
            <a:avLst/>
          </a:prstGeom>
        </p:spPr>
      </p:pic>
      <p:pic>
        <p:nvPicPr>
          <p:cNvPr id="54" name="Картина 5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5614" y="5673434"/>
            <a:ext cx="669497" cy="285445"/>
          </a:xfrm>
          <a:prstGeom prst="rect">
            <a:avLst/>
          </a:prstGeom>
        </p:spPr>
      </p:pic>
      <p:cxnSp>
        <p:nvCxnSpPr>
          <p:cNvPr id="61" name="Право съединение 60"/>
          <p:cNvCxnSpPr/>
          <p:nvPr/>
        </p:nvCxnSpPr>
        <p:spPr>
          <a:xfrm>
            <a:off x="1447004" y="3282435"/>
            <a:ext cx="8625" cy="289440"/>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2" name="Право съединение 61"/>
          <p:cNvCxnSpPr/>
          <p:nvPr/>
        </p:nvCxnSpPr>
        <p:spPr>
          <a:xfrm>
            <a:off x="3104513" y="3282435"/>
            <a:ext cx="324" cy="279915"/>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4" name="Право съединение 63"/>
          <p:cNvCxnSpPr/>
          <p:nvPr/>
        </p:nvCxnSpPr>
        <p:spPr>
          <a:xfrm>
            <a:off x="1581136" y="3562350"/>
            <a:ext cx="8625" cy="264558"/>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7" name="Право съединение 66"/>
          <p:cNvCxnSpPr/>
          <p:nvPr/>
        </p:nvCxnSpPr>
        <p:spPr>
          <a:xfrm>
            <a:off x="2979005" y="3562350"/>
            <a:ext cx="0" cy="274082"/>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8" name="Право съединение 67"/>
          <p:cNvCxnSpPr/>
          <p:nvPr/>
        </p:nvCxnSpPr>
        <p:spPr>
          <a:xfrm>
            <a:off x="4684852" y="3282435"/>
            <a:ext cx="0" cy="110489"/>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0" name="Право съединение 69"/>
          <p:cNvCxnSpPr/>
          <p:nvPr/>
        </p:nvCxnSpPr>
        <p:spPr>
          <a:xfrm>
            <a:off x="6169108" y="3282435"/>
            <a:ext cx="0" cy="110489"/>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2" name="Право съединение 71"/>
          <p:cNvCxnSpPr/>
          <p:nvPr/>
        </p:nvCxnSpPr>
        <p:spPr>
          <a:xfrm>
            <a:off x="4490774" y="3694629"/>
            <a:ext cx="0" cy="141803"/>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4" name="Право съединение 73"/>
          <p:cNvCxnSpPr/>
          <p:nvPr/>
        </p:nvCxnSpPr>
        <p:spPr>
          <a:xfrm>
            <a:off x="6400536" y="3694629"/>
            <a:ext cx="0" cy="141803"/>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5" name="Право съединение 74"/>
          <p:cNvCxnSpPr/>
          <p:nvPr/>
        </p:nvCxnSpPr>
        <p:spPr>
          <a:xfrm>
            <a:off x="7988383" y="3282435"/>
            <a:ext cx="0" cy="110489"/>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6" name="Право съединение 75"/>
          <p:cNvCxnSpPr/>
          <p:nvPr/>
        </p:nvCxnSpPr>
        <p:spPr>
          <a:xfrm>
            <a:off x="7838532" y="3694629"/>
            <a:ext cx="0" cy="141803"/>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7" name="Право съединение 76"/>
          <p:cNvCxnSpPr/>
          <p:nvPr/>
        </p:nvCxnSpPr>
        <p:spPr>
          <a:xfrm>
            <a:off x="9434515" y="3282435"/>
            <a:ext cx="324" cy="279915"/>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8" name="Право съединение 77"/>
          <p:cNvCxnSpPr/>
          <p:nvPr/>
        </p:nvCxnSpPr>
        <p:spPr>
          <a:xfrm>
            <a:off x="9434677" y="3562350"/>
            <a:ext cx="0" cy="274082"/>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9" name="Право съединение 78"/>
          <p:cNvCxnSpPr/>
          <p:nvPr/>
        </p:nvCxnSpPr>
        <p:spPr>
          <a:xfrm>
            <a:off x="11044887" y="3282435"/>
            <a:ext cx="324" cy="279915"/>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80" name="Право съединение 79"/>
          <p:cNvCxnSpPr/>
          <p:nvPr/>
        </p:nvCxnSpPr>
        <p:spPr>
          <a:xfrm>
            <a:off x="11045049" y="3562350"/>
            <a:ext cx="0" cy="274082"/>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B06D575D-2D82-468D-8226-C63AD6455CD9}"/>
              </a:ext>
            </a:extLst>
          </p:cNvPr>
          <p:cNvPicPr>
            <a:picLocks noChangeAspect="1"/>
          </p:cNvPicPr>
          <p:nvPr/>
        </p:nvPicPr>
        <p:blipFill>
          <a:blip r:embed="rId18"/>
          <a:stretch>
            <a:fillRect/>
          </a:stretch>
        </p:blipFill>
        <p:spPr>
          <a:xfrm>
            <a:off x="2395505" y="1613809"/>
            <a:ext cx="334014" cy="318322"/>
          </a:xfrm>
          <a:prstGeom prst="rect">
            <a:avLst/>
          </a:prstGeom>
        </p:spPr>
      </p:pic>
      <p:pic>
        <p:nvPicPr>
          <p:cNvPr id="82" name="Picture 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76937" y="2726819"/>
            <a:ext cx="690205" cy="455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10698" y="2074866"/>
            <a:ext cx="1189667" cy="577081"/>
          </a:xfrm>
          <a:prstGeom prst="rect">
            <a:avLst/>
          </a:prstGeom>
          <a:noFill/>
        </p:spPr>
        <p:txBody>
          <a:bodyPr wrap="square" rtlCol="0">
            <a:spAutoFit/>
          </a:bodyPr>
          <a:lstStyle/>
          <a:p>
            <a:r>
              <a:rPr lang="en-US" sz="1050" dirty="0">
                <a:solidFill>
                  <a:schemeClr val="bg1">
                    <a:lumMod val="65000"/>
                  </a:schemeClr>
                </a:solidFill>
              </a:rPr>
              <a:t>Cisco Silver and Gold Partner awards</a:t>
            </a:r>
          </a:p>
        </p:txBody>
      </p:sp>
      <p:sp>
        <p:nvSpPr>
          <p:cNvPr id="83" name="TextBox 82"/>
          <p:cNvSpPr txBox="1"/>
          <p:nvPr/>
        </p:nvSpPr>
        <p:spPr>
          <a:xfrm>
            <a:off x="2855791" y="2656937"/>
            <a:ext cx="1044574" cy="577081"/>
          </a:xfrm>
          <a:prstGeom prst="rect">
            <a:avLst/>
          </a:prstGeom>
          <a:noFill/>
        </p:spPr>
        <p:txBody>
          <a:bodyPr wrap="square" rtlCol="0">
            <a:spAutoFit/>
          </a:bodyPr>
          <a:lstStyle/>
          <a:p>
            <a:pPr indent="-114300"/>
            <a:r>
              <a:rPr lang="en-US" sz="1050" dirty="0">
                <a:solidFill>
                  <a:schemeClr val="bg1">
                    <a:lumMod val="65000"/>
                  </a:schemeClr>
                </a:solidFill>
              </a:rPr>
              <a:t>Establishment of Telelink  Romania</a:t>
            </a:r>
          </a:p>
        </p:txBody>
      </p:sp>
      <p:sp>
        <p:nvSpPr>
          <p:cNvPr id="84" name="TextBox 83"/>
          <p:cNvSpPr txBox="1"/>
          <p:nvPr/>
        </p:nvSpPr>
        <p:spPr>
          <a:xfrm>
            <a:off x="2555544" y="1486671"/>
            <a:ext cx="1149681" cy="577081"/>
          </a:xfrm>
          <a:prstGeom prst="rect">
            <a:avLst/>
          </a:prstGeom>
          <a:noFill/>
        </p:spPr>
        <p:txBody>
          <a:bodyPr wrap="square" rtlCol="0">
            <a:spAutoFit/>
          </a:bodyPr>
          <a:lstStyle/>
          <a:p>
            <a:pPr marL="285750" lvl="1" defTabSz="1028700"/>
            <a:r>
              <a:rPr lang="en-US" sz="1050" dirty="0">
                <a:solidFill>
                  <a:schemeClr val="bg1">
                    <a:lumMod val="65000"/>
                  </a:schemeClr>
                </a:solidFill>
              </a:rPr>
              <a:t>Launching Systems Integration</a:t>
            </a:r>
          </a:p>
        </p:txBody>
      </p:sp>
      <p:pic>
        <p:nvPicPr>
          <p:cNvPr id="95" name="Picture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35617" y="1882013"/>
            <a:ext cx="583169" cy="50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TextBox 95"/>
          <p:cNvSpPr txBox="1"/>
          <p:nvPr/>
        </p:nvSpPr>
        <p:spPr bwMode="gray">
          <a:xfrm>
            <a:off x="3842276" y="1482386"/>
            <a:ext cx="1525139" cy="316568"/>
          </a:xfrm>
          <a:prstGeom prst="rect">
            <a:avLst/>
          </a:prstGeom>
          <a:noFill/>
          <a:ln>
            <a:noFill/>
          </a:ln>
        </p:spPr>
        <p:txBody>
          <a:bodyPr wrap="square" lIns="36000" tIns="36000" rIns="36000" bIns="36000" rtlCol="0">
            <a:noAutofit/>
          </a:bodyPr>
          <a:lstStyle/>
          <a:p>
            <a:pPr marL="285750" lvl="1" defTabSz="1028700"/>
            <a:r>
              <a:rPr lang="en-US" sz="1050" dirty="0">
                <a:solidFill>
                  <a:schemeClr val="bg1">
                    <a:lumMod val="65000"/>
                  </a:schemeClr>
                </a:solidFill>
              </a:rPr>
              <a:t>Launching Security &amp; Automation</a:t>
            </a:r>
            <a:endParaRPr lang="bg-BG" sz="1050" dirty="0">
              <a:solidFill>
                <a:schemeClr val="bg1">
                  <a:lumMod val="65000"/>
                </a:schemeClr>
              </a:solidFill>
            </a:endParaRPr>
          </a:p>
        </p:txBody>
      </p:sp>
      <p:sp>
        <p:nvSpPr>
          <p:cNvPr id="104" name="TextBox 103"/>
          <p:cNvSpPr txBox="1"/>
          <p:nvPr/>
        </p:nvSpPr>
        <p:spPr>
          <a:xfrm>
            <a:off x="3900365" y="4173347"/>
            <a:ext cx="1523584" cy="577081"/>
          </a:xfrm>
          <a:prstGeom prst="rect">
            <a:avLst/>
          </a:prstGeom>
          <a:noFill/>
        </p:spPr>
        <p:txBody>
          <a:bodyPr wrap="square" rtlCol="0">
            <a:spAutoFit/>
          </a:bodyPr>
          <a:lstStyle/>
          <a:p>
            <a:pPr indent="-114300"/>
            <a:r>
              <a:rPr lang="en-US" sz="1050" dirty="0">
                <a:solidFill>
                  <a:schemeClr val="bg1">
                    <a:lumMod val="65000"/>
                  </a:schemeClr>
                </a:solidFill>
              </a:rPr>
              <a:t>1</a:t>
            </a:r>
            <a:r>
              <a:rPr lang="en-US" sz="1050" baseline="30000" dirty="0">
                <a:solidFill>
                  <a:schemeClr val="bg1">
                    <a:lumMod val="65000"/>
                  </a:schemeClr>
                </a:solidFill>
              </a:rPr>
              <a:t>st</a:t>
            </a:r>
            <a:r>
              <a:rPr lang="en-US" sz="1050" dirty="0">
                <a:solidFill>
                  <a:schemeClr val="bg1">
                    <a:lumMod val="65000"/>
                  </a:schemeClr>
                </a:solidFill>
              </a:rPr>
              <a:t>  major projects with Governmental and Enterprise accounts</a:t>
            </a:r>
          </a:p>
        </p:txBody>
      </p:sp>
      <p:sp>
        <p:nvSpPr>
          <p:cNvPr id="105" name="TextBox 104"/>
          <p:cNvSpPr txBox="1"/>
          <p:nvPr/>
        </p:nvSpPr>
        <p:spPr>
          <a:xfrm>
            <a:off x="3943121" y="4886258"/>
            <a:ext cx="1523584" cy="577081"/>
          </a:xfrm>
          <a:prstGeom prst="rect">
            <a:avLst/>
          </a:prstGeom>
          <a:noFill/>
        </p:spPr>
        <p:txBody>
          <a:bodyPr wrap="square" rtlCol="0">
            <a:spAutoFit/>
          </a:bodyPr>
          <a:lstStyle/>
          <a:p>
            <a:pPr indent="-114300"/>
            <a:r>
              <a:rPr lang="en-US" sz="1050" dirty="0">
                <a:solidFill>
                  <a:schemeClr val="bg1">
                    <a:lumMod val="65000"/>
                  </a:schemeClr>
                </a:solidFill>
              </a:rPr>
              <a:t>Prime contractor for the rollout of Telekom Austria's VIP MNOs</a:t>
            </a:r>
          </a:p>
        </p:txBody>
      </p:sp>
      <p:pic>
        <p:nvPicPr>
          <p:cNvPr id="106" name="Picture 105">
            <a:extLst>
              <a:ext uri="{FF2B5EF4-FFF2-40B4-BE49-F238E27FC236}">
                <a16:creationId xmlns:a16="http://schemas.microsoft.com/office/drawing/2014/main" id="{1847A0DF-77B8-441F-93FF-6C5443FC711C}"/>
              </a:ext>
            </a:extLst>
          </p:cNvPr>
          <p:cNvPicPr>
            <a:picLocks noChangeAspect="1"/>
          </p:cNvPicPr>
          <p:nvPr/>
        </p:nvPicPr>
        <p:blipFill>
          <a:blip r:embed="rId21"/>
          <a:stretch>
            <a:fillRect/>
          </a:stretch>
        </p:blipFill>
        <p:spPr>
          <a:xfrm>
            <a:off x="4462171" y="5565260"/>
            <a:ext cx="384014" cy="328704"/>
          </a:xfrm>
          <a:prstGeom prst="rect">
            <a:avLst/>
          </a:prstGeom>
        </p:spPr>
      </p:pic>
      <p:sp>
        <p:nvSpPr>
          <p:cNvPr id="107" name="TextBox 106"/>
          <p:cNvSpPr txBox="1"/>
          <p:nvPr/>
        </p:nvSpPr>
        <p:spPr>
          <a:xfrm>
            <a:off x="5486706" y="5035068"/>
            <a:ext cx="1592125" cy="900246"/>
          </a:xfrm>
          <a:prstGeom prst="rect">
            <a:avLst/>
          </a:prstGeom>
          <a:noFill/>
        </p:spPr>
        <p:txBody>
          <a:bodyPr wrap="square" rtlCol="0">
            <a:spAutoFit/>
          </a:bodyPr>
          <a:lstStyle/>
          <a:p>
            <a:r>
              <a:rPr lang="en-US" sz="1050" dirty="0">
                <a:solidFill>
                  <a:schemeClr val="bg1">
                    <a:lumMod val="65000"/>
                  </a:schemeClr>
                </a:solidFill>
              </a:rPr>
              <a:t>Taking over vendors as exclusive outsourcing partner of Telekom Austria’s Bulgarian MNO </a:t>
            </a:r>
            <a:r>
              <a:rPr lang="en-US" sz="1050" dirty="0" err="1">
                <a:solidFill>
                  <a:schemeClr val="bg1">
                    <a:lumMod val="65000"/>
                  </a:schemeClr>
                </a:solidFill>
              </a:rPr>
              <a:t>Mtel</a:t>
            </a:r>
            <a:endParaRPr lang="en-US" sz="1050" dirty="0">
              <a:solidFill>
                <a:schemeClr val="bg1">
                  <a:lumMod val="65000"/>
                </a:schemeClr>
              </a:solidFill>
            </a:endParaRPr>
          </a:p>
        </p:txBody>
      </p:sp>
      <p:sp>
        <p:nvSpPr>
          <p:cNvPr id="108" name="TextBox 107"/>
          <p:cNvSpPr txBox="1"/>
          <p:nvPr/>
        </p:nvSpPr>
        <p:spPr>
          <a:xfrm>
            <a:off x="5476600" y="4129658"/>
            <a:ext cx="1592125" cy="577081"/>
          </a:xfrm>
          <a:prstGeom prst="rect">
            <a:avLst/>
          </a:prstGeom>
          <a:noFill/>
        </p:spPr>
        <p:txBody>
          <a:bodyPr wrap="square" rtlCol="0">
            <a:spAutoFit/>
          </a:bodyPr>
          <a:lstStyle/>
          <a:p>
            <a:r>
              <a:rPr lang="en-US" sz="1050" dirty="0">
                <a:solidFill>
                  <a:schemeClr val="bg1">
                    <a:lumMod val="65000"/>
                  </a:schemeClr>
                </a:solidFill>
              </a:rPr>
              <a:t>Post-acquisition growth in key </a:t>
            </a:r>
            <a:r>
              <a:rPr lang="en-US" sz="1050" dirty="0" err="1">
                <a:solidFill>
                  <a:schemeClr val="bg1">
                    <a:lumMod val="65000"/>
                  </a:schemeClr>
                </a:solidFill>
              </a:rPr>
              <a:t>Comutel</a:t>
            </a:r>
            <a:r>
              <a:rPr lang="en-US" sz="1050" dirty="0">
                <a:solidFill>
                  <a:schemeClr val="bg1">
                    <a:lumMod val="65000"/>
                  </a:schemeClr>
                </a:solidFill>
              </a:rPr>
              <a:t> client SBB</a:t>
            </a:r>
          </a:p>
        </p:txBody>
      </p:sp>
      <p:pic>
        <p:nvPicPr>
          <p:cNvPr id="109" name="Picture 108">
            <a:extLst>
              <a:ext uri="{FF2B5EF4-FFF2-40B4-BE49-F238E27FC236}">
                <a16:creationId xmlns:a16="http://schemas.microsoft.com/office/drawing/2014/main" id="{C58B5905-9CD5-47E0-8C17-11F69E5E7438}"/>
              </a:ext>
            </a:extLst>
          </p:cNvPr>
          <p:cNvPicPr>
            <a:picLocks noChangeAspect="1"/>
          </p:cNvPicPr>
          <p:nvPr/>
        </p:nvPicPr>
        <p:blipFill rotWithShape="1">
          <a:blip r:embed="rId22">
            <a:extLst>
              <a:ext uri="{28A0092B-C50C-407E-A947-70E740481C1C}">
                <a14:useLocalDpi xmlns:a14="http://schemas.microsoft.com/office/drawing/2010/main" val="0"/>
              </a:ext>
            </a:extLst>
          </a:blip>
          <a:srcRect t="20046" b="13959"/>
          <a:stretch/>
        </p:blipFill>
        <p:spPr>
          <a:xfrm>
            <a:off x="5917317" y="4744114"/>
            <a:ext cx="725185" cy="213822"/>
          </a:xfrm>
          <a:prstGeom prst="rect">
            <a:avLst/>
          </a:prstGeom>
        </p:spPr>
      </p:pic>
      <p:sp>
        <p:nvSpPr>
          <p:cNvPr id="110" name="TextBox 109"/>
          <p:cNvSpPr txBox="1"/>
          <p:nvPr/>
        </p:nvSpPr>
        <p:spPr bwMode="gray">
          <a:xfrm>
            <a:off x="6827289" y="2384745"/>
            <a:ext cx="1729249" cy="316568"/>
          </a:xfrm>
          <a:prstGeom prst="rect">
            <a:avLst/>
          </a:prstGeom>
          <a:noFill/>
          <a:ln>
            <a:noFill/>
          </a:ln>
        </p:spPr>
        <p:txBody>
          <a:bodyPr wrap="square" lIns="36000" tIns="36000" rIns="36000" bIns="36000" rtlCol="0">
            <a:noAutofit/>
          </a:bodyPr>
          <a:lstStyle/>
          <a:p>
            <a:pPr marL="285750" lvl="1" defTabSz="1028700"/>
            <a:r>
              <a:rPr lang="en-US" sz="1050" dirty="0">
                <a:solidFill>
                  <a:schemeClr val="bg1">
                    <a:lumMod val="65000"/>
                  </a:schemeClr>
                </a:solidFill>
              </a:rPr>
              <a:t>Developing advanced Microsoft partnerships</a:t>
            </a:r>
          </a:p>
        </p:txBody>
      </p:sp>
      <p:pic>
        <p:nvPicPr>
          <p:cNvPr id="111" name="Picture 110">
            <a:extLst>
              <a:ext uri="{FF2B5EF4-FFF2-40B4-BE49-F238E27FC236}">
                <a16:creationId xmlns:a16="http://schemas.microsoft.com/office/drawing/2014/main" id="{056D07F9-2983-4D66-8C1A-626F6113E0B2}"/>
              </a:ext>
            </a:extLst>
          </p:cNvPr>
          <p:cNvPicPr>
            <a:picLocks noChangeAspect="1"/>
          </p:cNvPicPr>
          <p:nvPr/>
        </p:nvPicPr>
        <p:blipFill>
          <a:blip r:embed="rId23"/>
          <a:stretch>
            <a:fillRect/>
          </a:stretch>
        </p:blipFill>
        <p:spPr>
          <a:xfrm>
            <a:off x="7438834" y="2876562"/>
            <a:ext cx="829393" cy="387942"/>
          </a:xfrm>
          <a:prstGeom prst="rect">
            <a:avLst/>
          </a:prstGeom>
        </p:spPr>
      </p:pic>
      <p:sp>
        <p:nvSpPr>
          <p:cNvPr id="112" name="TextBox 111"/>
          <p:cNvSpPr txBox="1"/>
          <p:nvPr/>
        </p:nvSpPr>
        <p:spPr>
          <a:xfrm>
            <a:off x="7057720" y="4072346"/>
            <a:ext cx="1620551" cy="738664"/>
          </a:xfrm>
          <a:prstGeom prst="rect">
            <a:avLst/>
          </a:prstGeom>
          <a:noFill/>
        </p:spPr>
        <p:txBody>
          <a:bodyPr wrap="square" rtlCol="0">
            <a:spAutoFit/>
          </a:bodyPr>
          <a:lstStyle/>
          <a:p>
            <a:r>
              <a:rPr lang="en-US" sz="1050" dirty="0">
                <a:solidFill>
                  <a:schemeClr val="bg1">
                    <a:lumMod val="65000"/>
                  </a:schemeClr>
                </a:solidFill>
              </a:rPr>
              <a:t>Expanding SBB partnership to sister </a:t>
            </a:r>
            <a:r>
              <a:rPr lang="en-US" sz="1050" dirty="0" err="1">
                <a:solidFill>
                  <a:schemeClr val="bg1">
                    <a:lumMod val="65000"/>
                  </a:schemeClr>
                </a:solidFill>
              </a:rPr>
              <a:t>telcos</a:t>
            </a:r>
            <a:r>
              <a:rPr lang="en-US" sz="1050" dirty="0">
                <a:solidFill>
                  <a:schemeClr val="bg1">
                    <a:lumMod val="65000"/>
                  </a:schemeClr>
                </a:solidFill>
              </a:rPr>
              <a:t> </a:t>
            </a:r>
            <a:r>
              <a:rPr lang="en-US" sz="1050" dirty="0" err="1">
                <a:solidFill>
                  <a:schemeClr val="bg1">
                    <a:lumMod val="65000"/>
                  </a:schemeClr>
                </a:solidFill>
              </a:rPr>
              <a:t>Telemach</a:t>
            </a:r>
            <a:r>
              <a:rPr lang="en-US" sz="1050" dirty="0">
                <a:solidFill>
                  <a:schemeClr val="bg1">
                    <a:lumMod val="65000"/>
                  </a:schemeClr>
                </a:solidFill>
              </a:rPr>
              <a:t> in Bosnia and Slovenia </a:t>
            </a:r>
          </a:p>
        </p:txBody>
      </p:sp>
      <p:pic>
        <p:nvPicPr>
          <p:cNvPr id="113" name="Picture 112">
            <a:extLst>
              <a:ext uri="{FF2B5EF4-FFF2-40B4-BE49-F238E27FC236}">
                <a16:creationId xmlns:a16="http://schemas.microsoft.com/office/drawing/2014/main" id="{7949597F-7A08-4BAB-845A-DC3439A86DAD}"/>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1" b="12279"/>
          <a:stretch/>
        </p:blipFill>
        <p:spPr>
          <a:xfrm>
            <a:off x="7380131" y="4792508"/>
            <a:ext cx="916802" cy="200847"/>
          </a:xfrm>
          <a:prstGeom prst="rect">
            <a:avLst/>
          </a:prstGeom>
        </p:spPr>
      </p:pic>
      <p:sp>
        <p:nvSpPr>
          <p:cNvPr id="114" name="TextBox 113"/>
          <p:cNvSpPr txBox="1"/>
          <p:nvPr/>
        </p:nvSpPr>
        <p:spPr>
          <a:xfrm>
            <a:off x="7127265" y="4982282"/>
            <a:ext cx="1620551" cy="738664"/>
          </a:xfrm>
          <a:prstGeom prst="rect">
            <a:avLst/>
          </a:prstGeom>
          <a:noFill/>
        </p:spPr>
        <p:txBody>
          <a:bodyPr wrap="square" rtlCol="0">
            <a:spAutoFit/>
          </a:bodyPr>
          <a:lstStyle/>
          <a:p>
            <a:r>
              <a:rPr lang="en-US" sz="1050" dirty="0">
                <a:solidFill>
                  <a:schemeClr val="bg1">
                    <a:lumMod val="65000"/>
                  </a:schemeClr>
                </a:solidFill>
              </a:rPr>
              <a:t>Implementing the 1</a:t>
            </a:r>
            <a:r>
              <a:rPr lang="en-US" sz="1050" baseline="30000" dirty="0">
                <a:solidFill>
                  <a:schemeClr val="bg1">
                    <a:lumMod val="65000"/>
                  </a:schemeClr>
                </a:solidFill>
              </a:rPr>
              <a:t>st</a:t>
            </a:r>
            <a:r>
              <a:rPr lang="en-US" sz="1050" dirty="0">
                <a:solidFill>
                  <a:schemeClr val="bg1">
                    <a:lumMod val="65000"/>
                  </a:schemeClr>
                </a:solidFill>
              </a:rPr>
              <a:t>  Regional Broadband and Border Security Projects in Bulgaria</a:t>
            </a:r>
          </a:p>
        </p:txBody>
      </p:sp>
      <p:grpSp>
        <p:nvGrpSpPr>
          <p:cNvPr id="5" name="Групиране 4"/>
          <p:cNvGrpSpPr/>
          <p:nvPr/>
        </p:nvGrpSpPr>
        <p:grpSpPr>
          <a:xfrm>
            <a:off x="7220978" y="5791485"/>
            <a:ext cx="1201685" cy="446610"/>
            <a:chOff x="7480606" y="5673435"/>
            <a:chExt cx="762609" cy="283426"/>
          </a:xfrm>
        </p:grpSpPr>
        <p:pic>
          <p:nvPicPr>
            <p:cNvPr id="115" name="Picture 114">
              <a:extLst>
                <a:ext uri="{FF2B5EF4-FFF2-40B4-BE49-F238E27FC236}">
                  <a16:creationId xmlns:a16="http://schemas.microsoft.com/office/drawing/2014/main" id="{D2F02099-CDE0-47B4-81A3-ECA40006BDC4}"/>
                </a:ext>
              </a:extLst>
            </p:cNvPr>
            <p:cNvPicPr>
              <a:picLocks noChangeAspect="1"/>
            </p:cNvPicPr>
            <p:nvPr/>
          </p:nvPicPr>
          <p:blipFill>
            <a:blip r:embed="rId25"/>
            <a:stretch>
              <a:fillRect/>
            </a:stretch>
          </p:blipFill>
          <p:spPr>
            <a:xfrm>
              <a:off x="7480606" y="5673435"/>
              <a:ext cx="335836" cy="283426"/>
            </a:xfrm>
            <a:prstGeom prst="rect">
              <a:avLst/>
            </a:prstGeom>
          </p:spPr>
        </p:pic>
        <p:pic>
          <p:nvPicPr>
            <p:cNvPr id="116" name="Picture 115">
              <a:extLst>
                <a:ext uri="{FF2B5EF4-FFF2-40B4-BE49-F238E27FC236}">
                  <a16:creationId xmlns:a16="http://schemas.microsoft.com/office/drawing/2014/main" id="{E42BBB0E-90D6-47E8-AD5D-956F8EC9B450}"/>
                </a:ext>
              </a:extLst>
            </p:cNvPr>
            <p:cNvPicPr>
              <a:picLocks noChangeAspect="1"/>
            </p:cNvPicPr>
            <p:nvPr/>
          </p:nvPicPr>
          <p:blipFill>
            <a:blip r:embed="rId26"/>
            <a:stretch>
              <a:fillRect/>
            </a:stretch>
          </p:blipFill>
          <p:spPr>
            <a:xfrm>
              <a:off x="7948012" y="5733354"/>
              <a:ext cx="295203" cy="223506"/>
            </a:xfrm>
            <a:prstGeom prst="rect">
              <a:avLst/>
            </a:prstGeom>
          </p:spPr>
        </p:pic>
      </p:grpSp>
      <p:pic>
        <p:nvPicPr>
          <p:cNvPr id="9" name="Picture 8"/>
          <p:cNvPicPr>
            <a:picLocks noChangeAspect="1"/>
          </p:cNvPicPr>
          <p:nvPr/>
        </p:nvPicPr>
        <p:blipFill rotWithShape="1">
          <a:blip r:embed="rId27" cstate="print">
            <a:extLst>
              <a:ext uri="{28A0092B-C50C-407E-A947-70E740481C1C}">
                <a14:useLocalDpi xmlns:a14="http://schemas.microsoft.com/office/drawing/2010/main" val="0"/>
              </a:ext>
            </a:extLst>
          </a:blip>
          <a:srcRect l="9036" t="12465" r="9133" b="13392"/>
          <a:stretch/>
        </p:blipFill>
        <p:spPr>
          <a:xfrm>
            <a:off x="1146666" y="1424279"/>
            <a:ext cx="699554" cy="247192"/>
          </a:xfrm>
          <a:prstGeom prst="rect">
            <a:avLst/>
          </a:prstGeom>
        </p:spPr>
      </p:pic>
      <p:sp>
        <p:nvSpPr>
          <p:cNvPr id="117" name="TextBox 116"/>
          <p:cNvSpPr txBox="1"/>
          <p:nvPr/>
        </p:nvSpPr>
        <p:spPr bwMode="gray">
          <a:xfrm>
            <a:off x="8686606" y="1446898"/>
            <a:ext cx="1461493" cy="375897"/>
          </a:xfrm>
          <a:prstGeom prst="rect">
            <a:avLst/>
          </a:prstGeom>
          <a:noFill/>
          <a:ln>
            <a:noFill/>
          </a:ln>
        </p:spPr>
        <p:txBody>
          <a:bodyPr wrap="square" lIns="36000" tIns="36000" rIns="36000" bIns="36000" rtlCol="0">
            <a:noAutofit/>
          </a:bodyPr>
          <a:lstStyle/>
          <a:p>
            <a:pPr indent="-171450" algn="ctr" defTabSz="1028700"/>
            <a:r>
              <a:rPr lang="en-US" sz="1050" dirty="0">
                <a:solidFill>
                  <a:schemeClr val="bg1">
                    <a:lumMod val="65000"/>
                  </a:schemeClr>
                </a:solidFill>
              </a:rPr>
              <a:t>Establishment of Telelink Germany</a:t>
            </a:r>
          </a:p>
        </p:txBody>
      </p:sp>
      <p:sp>
        <p:nvSpPr>
          <p:cNvPr id="118" name="TextBox 117"/>
          <p:cNvSpPr txBox="1"/>
          <p:nvPr/>
        </p:nvSpPr>
        <p:spPr bwMode="gray">
          <a:xfrm>
            <a:off x="8747816" y="2270761"/>
            <a:ext cx="1400283" cy="412198"/>
          </a:xfrm>
          <a:prstGeom prst="rect">
            <a:avLst/>
          </a:prstGeom>
          <a:noFill/>
          <a:ln>
            <a:noFill/>
          </a:ln>
        </p:spPr>
        <p:txBody>
          <a:bodyPr wrap="square" lIns="0" tIns="0" rIns="0" bIns="91440" rtlCol="0" anchor="ctr" anchorCtr="0">
            <a:noAutofit/>
          </a:bodyPr>
          <a:lstStyle/>
          <a:p>
            <a:pPr indent="-171450" algn="ctr" defTabSz="1028700"/>
            <a:r>
              <a:rPr lang="en-US" sz="1050" dirty="0">
                <a:solidFill>
                  <a:schemeClr val="bg1">
                    <a:lumMod val="65000"/>
                  </a:schemeClr>
                </a:solidFill>
              </a:rPr>
              <a:t>Establishment of Telelink United Kingdom</a:t>
            </a:r>
          </a:p>
        </p:txBody>
      </p:sp>
      <p:sp>
        <p:nvSpPr>
          <p:cNvPr id="119" name="TextBox 118"/>
          <p:cNvSpPr txBox="1"/>
          <p:nvPr/>
        </p:nvSpPr>
        <p:spPr bwMode="gray">
          <a:xfrm>
            <a:off x="8386586" y="4072433"/>
            <a:ext cx="1730653" cy="375897"/>
          </a:xfrm>
          <a:prstGeom prst="rect">
            <a:avLst/>
          </a:prstGeom>
          <a:noFill/>
          <a:ln>
            <a:noFill/>
          </a:ln>
        </p:spPr>
        <p:txBody>
          <a:bodyPr wrap="square" lIns="36000" tIns="36000" rIns="36000" bIns="36000" rtlCol="0">
            <a:noAutofit/>
          </a:bodyPr>
          <a:lstStyle/>
          <a:p>
            <a:pPr marL="285750" lvl="1" defTabSz="1028700"/>
            <a:r>
              <a:rPr lang="en-US" sz="1050" dirty="0">
                <a:solidFill>
                  <a:schemeClr val="bg1">
                    <a:lumMod val="65000"/>
                  </a:schemeClr>
                </a:solidFill>
              </a:rPr>
              <a:t>Direct contractor of DT and Vodafone UK</a:t>
            </a:r>
          </a:p>
        </p:txBody>
      </p:sp>
      <p:pic>
        <p:nvPicPr>
          <p:cNvPr id="120" name="Picture 5"/>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769109" y="4412788"/>
            <a:ext cx="607142" cy="175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 name="Picture 6">
            <a:extLst>
              <a:ext uri="{FF2B5EF4-FFF2-40B4-BE49-F238E27FC236}">
                <a16:creationId xmlns:a16="http://schemas.microsoft.com/office/drawing/2014/main" id="{EB51ED57-3979-4990-ABDA-95D71098E139}"/>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488458" y="4370795"/>
            <a:ext cx="422511" cy="292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 name="TextBox 121"/>
          <p:cNvSpPr txBox="1"/>
          <p:nvPr/>
        </p:nvSpPr>
        <p:spPr bwMode="gray">
          <a:xfrm>
            <a:off x="8417446" y="4567378"/>
            <a:ext cx="1730653" cy="375897"/>
          </a:xfrm>
          <a:prstGeom prst="rect">
            <a:avLst/>
          </a:prstGeom>
          <a:noFill/>
          <a:ln>
            <a:noFill/>
          </a:ln>
        </p:spPr>
        <p:txBody>
          <a:bodyPr wrap="square" lIns="36000" tIns="36000" rIns="36000" bIns="36000" rtlCol="0">
            <a:noAutofit/>
          </a:bodyPr>
          <a:lstStyle/>
          <a:p>
            <a:pPr marL="285750" lvl="1" defTabSz="1028700"/>
            <a:r>
              <a:rPr lang="en-US" sz="1050" dirty="0">
                <a:solidFill>
                  <a:schemeClr val="bg1">
                    <a:lumMod val="65000"/>
                  </a:schemeClr>
                </a:solidFill>
              </a:rPr>
              <a:t>Breakthrough in ITS with projects for the Road Infrastructure Agency and the cities of Sofia, Plovdiv, Pleven and St. Zagora in Bulgaria</a:t>
            </a:r>
          </a:p>
        </p:txBody>
      </p:sp>
      <p:grpSp>
        <p:nvGrpSpPr>
          <p:cNvPr id="4" name="Групиране 3"/>
          <p:cNvGrpSpPr/>
          <p:nvPr/>
        </p:nvGrpSpPr>
        <p:grpSpPr>
          <a:xfrm>
            <a:off x="8812424" y="5786139"/>
            <a:ext cx="1279026" cy="488537"/>
            <a:chOff x="9386413" y="5684037"/>
            <a:chExt cx="770656" cy="294360"/>
          </a:xfrm>
        </p:grpSpPr>
        <p:pic>
          <p:nvPicPr>
            <p:cNvPr id="123" name="Picture 122">
              <a:extLst>
                <a:ext uri="{FF2B5EF4-FFF2-40B4-BE49-F238E27FC236}">
                  <a16:creationId xmlns:a16="http://schemas.microsoft.com/office/drawing/2014/main" id="{18A3268C-52CD-4245-ABF0-231052DC110D}"/>
                </a:ext>
              </a:extLst>
            </p:cNvPr>
            <p:cNvPicPr>
              <a:picLocks noChangeAspect="1"/>
            </p:cNvPicPr>
            <p:nvPr/>
          </p:nvPicPr>
          <p:blipFill>
            <a:blip r:embed="rId30"/>
            <a:stretch>
              <a:fillRect/>
            </a:stretch>
          </p:blipFill>
          <p:spPr>
            <a:xfrm>
              <a:off x="9386413" y="5684037"/>
              <a:ext cx="412472" cy="294360"/>
            </a:xfrm>
            <a:prstGeom prst="rect">
              <a:avLst/>
            </a:prstGeom>
          </p:spPr>
        </p:pic>
        <p:grpSp>
          <p:nvGrpSpPr>
            <p:cNvPr id="124" name="Group 123">
              <a:extLst>
                <a:ext uri="{FF2B5EF4-FFF2-40B4-BE49-F238E27FC236}">
                  <a16:creationId xmlns:a16="http://schemas.microsoft.com/office/drawing/2014/main" id="{3022FAE5-9929-4582-A9CF-ABEAEB0177D5}"/>
                </a:ext>
              </a:extLst>
            </p:cNvPr>
            <p:cNvGrpSpPr/>
            <p:nvPr/>
          </p:nvGrpSpPr>
          <p:grpSpPr>
            <a:xfrm>
              <a:off x="9807461" y="5694718"/>
              <a:ext cx="349608" cy="267776"/>
              <a:chOff x="7053001" y="5201293"/>
              <a:chExt cx="576845" cy="637613"/>
            </a:xfrm>
          </p:grpSpPr>
          <p:pic>
            <p:nvPicPr>
              <p:cNvPr id="125" name="Picture 124">
                <a:extLst>
                  <a:ext uri="{FF2B5EF4-FFF2-40B4-BE49-F238E27FC236}">
                    <a16:creationId xmlns:a16="http://schemas.microsoft.com/office/drawing/2014/main" id="{36D2B856-E1DA-4497-83E3-78557EA89C17}"/>
                  </a:ext>
                </a:extLst>
              </p:cNvPr>
              <p:cNvPicPr>
                <a:picLocks noChangeAspect="1"/>
              </p:cNvPicPr>
              <p:nvPr/>
            </p:nvPicPr>
            <p:blipFill rotWithShape="1">
              <a:blip r:embed="rId31"/>
              <a:srcRect l="13915" t="20199" r="11885" b="20750"/>
              <a:stretch/>
            </p:blipFill>
            <p:spPr>
              <a:xfrm>
                <a:off x="7065651" y="5201293"/>
                <a:ext cx="281427" cy="302617"/>
              </a:xfrm>
              <a:prstGeom prst="rect">
                <a:avLst/>
              </a:prstGeom>
            </p:spPr>
          </p:pic>
          <p:pic>
            <p:nvPicPr>
              <p:cNvPr id="126" name="Picture 125">
                <a:extLst>
                  <a:ext uri="{FF2B5EF4-FFF2-40B4-BE49-F238E27FC236}">
                    <a16:creationId xmlns:a16="http://schemas.microsoft.com/office/drawing/2014/main" id="{C122B455-58D3-46FE-A7B9-3C4F05ED7BFD}"/>
                  </a:ext>
                </a:extLst>
              </p:cNvPr>
              <p:cNvPicPr>
                <a:picLocks noChangeAspect="1"/>
              </p:cNvPicPr>
              <p:nvPr/>
            </p:nvPicPr>
            <p:blipFill rotWithShape="1">
              <a:blip r:embed="rId32"/>
              <a:srcRect l="8375" t="15176" r="80974" b="11481"/>
              <a:stretch/>
            </p:blipFill>
            <p:spPr>
              <a:xfrm>
                <a:off x="7053001" y="5517302"/>
                <a:ext cx="323197" cy="321604"/>
              </a:xfrm>
              <a:prstGeom prst="rect">
                <a:avLst/>
              </a:prstGeom>
            </p:spPr>
          </p:pic>
          <p:pic>
            <p:nvPicPr>
              <p:cNvPr id="127" name="Picture 126">
                <a:extLst>
                  <a:ext uri="{FF2B5EF4-FFF2-40B4-BE49-F238E27FC236}">
                    <a16:creationId xmlns:a16="http://schemas.microsoft.com/office/drawing/2014/main" id="{E578EA01-46B7-43F9-96C9-693791155FEE}"/>
                  </a:ext>
                </a:extLst>
              </p:cNvPr>
              <p:cNvPicPr>
                <a:picLocks noChangeAspect="1"/>
              </p:cNvPicPr>
              <p:nvPr/>
            </p:nvPicPr>
            <p:blipFill>
              <a:blip r:embed="rId33"/>
              <a:stretch>
                <a:fillRect/>
              </a:stretch>
            </p:blipFill>
            <p:spPr>
              <a:xfrm>
                <a:off x="7406373" y="5518604"/>
                <a:ext cx="220374" cy="298015"/>
              </a:xfrm>
              <a:prstGeom prst="rect">
                <a:avLst/>
              </a:prstGeom>
            </p:spPr>
          </p:pic>
          <p:pic>
            <p:nvPicPr>
              <p:cNvPr id="128" name="Picture 127">
                <a:extLst>
                  <a:ext uri="{FF2B5EF4-FFF2-40B4-BE49-F238E27FC236}">
                    <a16:creationId xmlns:a16="http://schemas.microsoft.com/office/drawing/2014/main" id="{1CEE2C5A-B331-416F-9F16-4833C6E4D1E1}"/>
                  </a:ext>
                </a:extLst>
              </p:cNvPr>
              <p:cNvPicPr>
                <a:picLocks noChangeAspect="1"/>
              </p:cNvPicPr>
              <p:nvPr/>
            </p:nvPicPr>
            <p:blipFill rotWithShape="1">
              <a:blip r:embed="rId34"/>
              <a:srcRect l="10551" t="2800" r="60677" b="4093"/>
              <a:stretch/>
            </p:blipFill>
            <p:spPr>
              <a:xfrm>
                <a:off x="7409472" y="5211676"/>
                <a:ext cx="220374" cy="252170"/>
              </a:xfrm>
              <a:prstGeom prst="rect">
                <a:avLst/>
              </a:prstGeom>
            </p:spPr>
          </p:pic>
        </p:grpSp>
      </p:grpSp>
      <p:sp>
        <p:nvSpPr>
          <p:cNvPr id="129" name="TextBox 128"/>
          <p:cNvSpPr txBox="1"/>
          <p:nvPr/>
        </p:nvSpPr>
        <p:spPr bwMode="gray">
          <a:xfrm>
            <a:off x="10070641" y="1482386"/>
            <a:ext cx="1730653" cy="375897"/>
          </a:xfrm>
          <a:prstGeom prst="rect">
            <a:avLst/>
          </a:prstGeom>
          <a:noFill/>
          <a:ln>
            <a:noFill/>
          </a:ln>
        </p:spPr>
        <p:txBody>
          <a:bodyPr wrap="square" lIns="36000" tIns="36000" rIns="36000" bIns="36000" rtlCol="0">
            <a:noAutofit/>
          </a:bodyPr>
          <a:lstStyle/>
          <a:p>
            <a:pPr marL="285750" lvl="1" defTabSz="1028700"/>
            <a:r>
              <a:rPr lang="en-US" sz="1050" dirty="0">
                <a:solidFill>
                  <a:schemeClr val="bg1">
                    <a:lumMod val="65000"/>
                  </a:schemeClr>
                </a:solidFill>
              </a:rPr>
              <a:t>Reorganizing core Bulgarian operations in 3 new focused subsidiaries under a Bulgarian holding company</a:t>
            </a:r>
          </a:p>
        </p:txBody>
      </p:sp>
      <p:sp>
        <p:nvSpPr>
          <p:cNvPr id="130" name="TextBox 129"/>
          <p:cNvSpPr txBox="1"/>
          <p:nvPr/>
        </p:nvSpPr>
        <p:spPr bwMode="gray">
          <a:xfrm>
            <a:off x="10021629" y="4110513"/>
            <a:ext cx="1779665" cy="316568"/>
          </a:xfrm>
          <a:prstGeom prst="rect">
            <a:avLst/>
          </a:prstGeom>
          <a:noFill/>
          <a:ln>
            <a:noFill/>
          </a:ln>
        </p:spPr>
        <p:txBody>
          <a:bodyPr wrap="square" lIns="36000" tIns="36000" rIns="36000" bIns="36000" rtlCol="0">
            <a:noAutofit/>
          </a:bodyPr>
          <a:lstStyle/>
          <a:p>
            <a:pPr marL="285750" lvl="1" defTabSz="1028700"/>
            <a:r>
              <a:rPr lang="en-US" sz="1050" dirty="0">
                <a:solidFill>
                  <a:schemeClr val="bg1">
                    <a:lumMod val="65000"/>
                  </a:schemeClr>
                </a:solidFill>
              </a:rPr>
              <a:t>Combining perimeter security know-how with progressive Microsoft platforms and Data Analytics in Bulgaria's EU Presidency Security project</a:t>
            </a:r>
          </a:p>
        </p:txBody>
      </p:sp>
      <p:pic>
        <p:nvPicPr>
          <p:cNvPr id="19" name="Picture 1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501464" y="2519147"/>
            <a:ext cx="1005470" cy="630189"/>
          </a:xfrm>
          <a:prstGeom prst="rect">
            <a:avLst/>
          </a:prstGeom>
        </p:spPr>
      </p:pic>
      <p:sp>
        <p:nvSpPr>
          <p:cNvPr id="132" name="TextBox 131"/>
          <p:cNvSpPr txBox="1"/>
          <p:nvPr/>
        </p:nvSpPr>
        <p:spPr bwMode="gray">
          <a:xfrm>
            <a:off x="10044712" y="5553577"/>
            <a:ext cx="1733497" cy="316568"/>
          </a:xfrm>
          <a:prstGeom prst="rect">
            <a:avLst/>
          </a:prstGeom>
          <a:noFill/>
          <a:ln>
            <a:noFill/>
          </a:ln>
        </p:spPr>
        <p:txBody>
          <a:bodyPr wrap="square" lIns="36000" tIns="36000" rIns="36000" bIns="36000" rtlCol="0">
            <a:noAutofit/>
          </a:bodyPr>
          <a:lstStyle/>
          <a:p>
            <a:pPr marL="285750" lvl="1" defTabSz="1028700"/>
            <a:r>
              <a:rPr lang="en-US" sz="1050" dirty="0">
                <a:solidFill>
                  <a:schemeClr val="bg1">
                    <a:lumMod val="65000"/>
                  </a:schemeClr>
                </a:solidFill>
              </a:rPr>
              <a:t>New products and services targeting 700 European cities and 5+ new markets from MENA to the US</a:t>
            </a:r>
          </a:p>
        </p:txBody>
      </p:sp>
      <p:pic>
        <p:nvPicPr>
          <p:cNvPr id="91" name="Картина 90"/>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0501464" y="5251148"/>
            <a:ext cx="895472" cy="322370"/>
          </a:xfrm>
          <a:prstGeom prst="rect">
            <a:avLst/>
          </a:prstGeom>
        </p:spPr>
      </p:pic>
    </p:spTree>
    <p:extLst>
      <p:ext uri="{BB962C8B-B14F-4D97-AF65-F5344CB8AC3E}">
        <p14:creationId xmlns:p14="http://schemas.microsoft.com/office/powerpoint/2010/main" val="318591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par>
                                <p:cTn id="43" presetID="6" presetClass="entr" presetSubtype="16"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ircle(in)">
                                      <p:cBhvr>
                                        <p:cTn id="45" dur="2000"/>
                                        <p:tgtEl>
                                          <p:spTgt spid="22"/>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circle(in)">
                                      <p:cBhvr>
                                        <p:cTn id="48" dur="2000"/>
                                        <p:tgtEl>
                                          <p:spTgt spid="24"/>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ircle(in)">
                                      <p:cBhvr>
                                        <p:cTn id="51" dur="2000"/>
                                        <p:tgtEl>
                                          <p:spTgt spid="25"/>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circle(in)">
                                      <p:cBhvr>
                                        <p:cTn id="54" dur="2000"/>
                                        <p:tgtEl>
                                          <p:spTgt spid="26"/>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circle(in)">
                                      <p:cBhvr>
                                        <p:cTn id="57" dur="2000"/>
                                        <p:tgtEl>
                                          <p:spTgt spid="2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circle(in)">
                                      <p:cBhvr>
                                        <p:cTn id="60" dur="2000"/>
                                        <p:tgtEl>
                                          <p:spTgt spid="28"/>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circle(in)">
                                      <p:cBhvr>
                                        <p:cTn id="63" dur="2000"/>
                                        <p:tgtEl>
                                          <p:spTgt spid="29"/>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circle(in)">
                                      <p:cBhvr>
                                        <p:cTn id="66" dur="2000"/>
                                        <p:tgtEl>
                                          <p:spTgt spid="30"/>
                                        </p:tgtEl>
                                      </p:cBhvr>
                                    </p:animEffect>
                                  </p:childTnLst>
                                </p:cTn>
                              </p:par>
                              <p:par>
                                <p:cTn id="67" presetID="6" presetClass="entr" presetSubtype="16"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circle(in)">
                                      <p:cBhvr>
                                        <p:cTn id="69" dur="2000"/>
                                        <p:tgtEl>
                                          <p:spTgt spid="31"/>
                                        </p:tgtEl>
                                      </p:cBhvr>
                                    </p:animEffect>
                                  </p:childTnLst>
                                </p:cTn>
                              </p:par>
                              <p:par>
                                <p:cTn id="70" presetID="6" presetClass="entr" presetSubtype="16"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circle(in)">
                                      <p:cBhvr>
                                        <p:cTn id="72" dur="2000"/>
                                        <p:tgtEl>
                                          <p:spTgt spid="34"/>
                                        </p:tgtEl>
                                      </p:cBhvr>
                                    </p:animEffect>
                                  </p:childTnLst>
                                </p:cTn>
                              </p:par>
                              <p:par>
                                <p:cTn id="73" presetID="6" presetClass="entr" presetSubtype="16"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circle(in)">
                                      <p:cBhvr>
                                        <p:cTn id="75" dur="2000"/>
                                        <p:tgtEl>
                                          <p:spTgt spid="35"/>
                                        </p:tgtEl>
                                      </p:cBhvr>
                                    </p:animEffect>
                                  </p:childTnLst>
                                </p:cTn>
                              </p:par>
                              <p:par>
                                <p:cTn id="76" presetID="6" presetClass="entr" presetSubtype="16"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circle(in)">
                                      <p:cBhvr>
                                        <p:cTn id="78" dur="2000"/>
                                        <p:tgtEl>
                                          <p:spTgt spid="36"/>
                                        </p:tgtEl>
                                      </p:cBhvr>
                                    </p:animEffect>
                                  </p:childTnLst>
                                </p:cTn>
                              </p:par>
                              <p:par>
                                <p:cTn id="79" presetID="6" presetClass="entr" presetSubtype="16"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circle(in)">
                                      <p:cBhvr>
                                        <p:cTn id="81" dur="2000"/>
                                        <p:tgtEl>
                                          <p:spTgt spid="37"/>
                                        </p:tgtEl>
                                      </p:cBhvr>
                                    </p:animEffect>
                                  </p:childTnLst>
                                </p:cTn>
                              </p:par>
                              <p:par>
                                <p:cTn id="82" presetID="6" presetClass="entr" presetSubtype="16" fill="hold"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circle(in)">
                                      <p:cBhvr>
                                        <p:cTn id="84" dur="2000"/>
                                        <p:tgtEl>
                                          <p:spTgt spid="38"/>
                                        </p:tgtEl>
                                      </p:cBhvr>
                                    </p:animEffect>
                                  </p:childTnLst>
                                </p:cTn>
                              </p:par>
                              <p:par>
                                <p:cTn id="85" presetID="6" presetClass="entr" presetSubtype="16"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circle(in)">
                                      <p:cBhvr>
                                        <p:cTn id="87" dur="2000"/>
                                        <p:tgtEl>
                                          <p:spTgt spid="40"/>
                                        </p:tgtEl>
                                      </p:cBhvr>
                                    </p:animEffect>
                                  </p:childTnLst>
                                </p:cTn>
                              </p:par>
                              <p:par>
                                <p:cTn id="88" presetID="6" presetClass="entr" presetSubtype="16" fill="hold"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circle(in)">
                                      <p:cBhvr>
                                        <p:cTn id="90" dur="2000"/>
                                        <p:tgtEl>
                                          <p:spTgt spid="41"/>
                                        </p:tgtEl>
                                      </p:cBhvr>
                                    </p:animEffect>
                                  </p:childTnLst>
                                </p:cTn>
                              </p:par>
                              <p:par>
                                <p:cTn id="91" presetID="6" presetClass="entr" presetSubtype="16"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circle(in)">
                                      <p:cBhvr>
                                        <p:cTn id="93" dur="2000"/>
                                        <p:tgtEl>
                                          <p:spTgt spid="45"/>
                                        </p:tgtEl>
                                      </p:cBhvr>
                                    </p:animEffect>
                                  </p:childTnLst>
                                </p:cTn>
                              </p:par>
                              <p:par>
                                <p:cTn id="94" presetID="6" presetClass="entr" presetSubtype="16" fill="hold"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circle(in)">
                                      <p:cBhvr>
                                        <p:cTn id="96" dur="2000"/>
                                        <p:tgtEl>
                                          <p:spTgt spid="46"/>
                                        </p:tgtEl>
                                      </p:cBhvr>
                                    </p:animEffect>
                                  </p:childTnLst>
                                </p:cTn>
                              </p:par>
                              <p:par>
                                <p:cTn id="97" presetID="6" presetClass="entr" presetSubtype="16" fill="hold" nodeType="with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circle(in)">
                                      <p:cBhvr>
                                        <p:cTn id="99" dur="2000"/>
                                        <p:tgtEl>
                                          <p:spTgt spid="48"/>
                                        </p:tgtEl>
                                      </p:cBhvr>
                                    </p:animEffect>
                                  </p:childTnLst>
                                </p:cTn>
                              </p:par>
                              <p:par>
                                <p:cTn id="100" presetID="6" presetClass="entr" presetSubtype="16" fill="hold"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circle(in)">
                                      <p:cBhvr>
                                        <p:cTn id="102" dur="2000"/>
                                        <p:tgtEl>
                                          <p:spTgt spid="49"/>
                                        </p:tgtEl>
                                      </p:cBhvr>
                                    </p:animEffect>
                                  </p:childTnLst>
                                </p:cTn>
                              </p:par>
                              <p:par>
                                <p:cTn id="103" presetID="6" presetClass="entr" presetSubtype="16"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circle(in)">
                                      <p:cBhvr>
                                        <p:cTn id="105" dur="2000"/>
                                        <p:tgtEl>
                                          <p:spTgt spid="51"/>
                                        </p:tgtEl>
                                      </p:cBhvr>
                                    </p:animEffect>
                                  </p:childTnLst>
                                </p:cTn>
                              </p:par>
                              <p:par>
                                <p:cTn id="106" presetID="6" presetClass="entr" presetSubtype="16" fill="hold"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circle(in)">
                                      <p:cBhvr>
                                        <p:cTn id="108" dur="2000"/>
                                        <p:tgtEl>
                                          <p:spTgt spid="52"/>
                                        </p:tgtEl>
                                      </p:cBhvr>
                                    </p:animEffect>
                                  </p:childTnLst>
                                </p:cTn>
                              </p:par>
                              <p:par>
                                <p:cTn id="109" presetID="6" presetClass="entr" presetSubtype="16"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circle(in)">
                                      <p:cBhvr>
                                        <p:cTn id="111" dur="2000"/>
                                        <p:tgtEl>
                                          <p:spTgt spid="54"/>
                                        </p:tgtEl>
                                      </p:cBhvr>
                                    </p:animEffect>
                                  </p:childTnLst>
                                </p:cTn>
                              </p:par>
                              <p:par>
                                <p:cTn id="112" presetID="6" presetClass="entr" presetSubtype="16" fill="hold" nodeType="with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circle(in)">
                                      <p:cBhvr>
                                        <p:cTn id="114" dur="2000"/>
                                        <p:tgtEl>
                                          <p:spTgt spid="61"/>
                                        </p:tgtEl>
                                      </p:cBhvr>
                                    </p:animEffect>
                                  </p:childTnLst>
                                </p:cTn>
                              </p:par>
                              <p:par>
                                <p:cTn id="115" presetID="6" presetClass="entr" presetSubtype="16" fill="hold" nodeType="withEffect">
                                  <p:stCondLst>
                                    <p:cond delay="0"/>
                                  </p:stCondLst>
                                  <p:childTnLst>
                                    <p:set>
                                      <p:cBhvr>
                                        <p:cTn id="116" dur="1" fill="hold">
                                          <p:stCondLst>
                                            <p:cond delay="0"/>
                                          </p:stCondLst>
                                        </p:cTn>
                                        <p:tgtEl>
                                          <p:spTgt spid="62"/>
                                        </p:tgtEl>
                                        <p:attrNameLst>
                                          <p:attrName>style.visibility</p:attrName>
                                        </p:attrNameLst>
                                      </p:cBhvr>
                                      <p:to>
                                        <p:strVal val="visible"/>
                                      </p:to>
                                    </p:set>
                                    <p:animEffect transition="in" filter="circle(in)">
                                      <p:cBhvr>
                                        <p:cTn id="117" dur="2000"/>
                                        <p:tgtEl>
                                          <p:spTgt spid="62"/>
                                        </p:tgtEl>
                                      </p:cBhvr>
                                    </p:animEffect>
                                  </p:childTnLst>
                                </p:cTn>
                              </p:par>
                              <p:par>
                                <p:cTn id="118" presetID="6" presetClass="entr" presetSubtype="16" fill="hold" nodeType="withEffect">
                                  <p:stCondLst>
                                    <p:cond delay="0"/>
                                  </p:stCondLst>
                                  <p:childTnLst>
                                    <p:set>
                                      <p:cBhvr>
                                        <p:cTn id="119" dur="1" fill="hold">
                                          <p:stCondLst>
                                            <p:cond delay="0"/>
                                          </p:stCondLst>
                                        </p:cTn>
                                        <p:tgtEl>
                                          <p:spTgt spid="64"/>
                                        </p:tgtEl>
                                        <p:attrNameLst>
                                          <p:attrName>style.visibility</p:attrName>
                                        </p:attrNameLst>
                                      </p:cBhvr>
                                      <p:to>
                                        <p:strVal val="visible"/>
                                      </p:to>
                                    </p:set>
                                    <p:animEffect transition="in" filter="circle(in)">
                                      <p:cBhvr>
                                        <p:cTn id="120" dur="2000"/>
                                        <p:tgtEl>
                                          <p:spTgt spid="64"/>
                                        </p:tgtEl>
                                      </p:cBhvr>
                                    </p:animEffect>
                                  </p:childTnLst>
                                </p:cTn>
                              </p:par>
                              <p:par>
                                <p:cTn id="121" presetID="6" presetClass="entr" presetSubtype="16" fill="hold" nodeType="with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circle(in)">
                                      <p:cBhvr>
                                        <p:cTn id="123" dur="2000"/>
                                        <p:tgtEl>
                                          <p:spTgt spid="67"/>
                                        </p:tgtEl>
                                      </p:cBhvr>
                                    </p:animEffect>
                                  </p:childTnLst>
                                </p:cTn>
                              </p:par>
                              <p:par>
                                <p:cTn id="124" presetID="6" presetClass="entr" presetSubtype="16" fill="hold" nodeType="withEffect">
                                  <p:stCondLst>
                                    <p:cond delay="0"/>
                                  </p:stCondLst>
                                  <p:childTnLst>
                                    <p:set>
                                      <p:cBhvr>
                                        <p:cTn id="125" dur="1" fill="hold">
                                          <p:stCondLst>
                                            <p:cond delay="0"/>
                                          </p:stCondLst>
                                        </p:cTn>
                                        <p:tgtEl>
                                          <p:spTgt spid="68"/>
                                        </p:tgtEl>
                                        <p:attrNameLst>
                                          <p:attrName>style.visibility</p:attrName>
                                        </p:attrNameLst>
                                      </p:cBhvr>
                                      <p:to>
                                        <p:strVal val="visible"/>
                                      </p:to>
                                    </p:set>
                                    <p:animEffect transition="in" filter="circle(in)">
                                      <p:cBhvr>
                                        <p:cTn id="126" dur="2000"/>
                                        <p:tgtEl>
                                          <p:spTgt spid="68"/>
                                        </p:tgtEl>
                                      </p:cBhvr>
                                    </p:animEffect>
                                  </p:childTnLst>
                                </p:cTn>
                              </p:par>
                              <p:par>
                                <p:cTn id="127" presetID="6" presetClass="entr" presetSubtype="16" fill="hold" nodeType="withEffect">
                                  <p:stCondLst>
                                    <p:cond delay="0"/>
                                  </p:stCondLst>
                                  <p:childTnLst>
                                    <p:set>
                                      <p:cBhvr>
                                        <p:cTn id="128" dur="1" fill="hold">
                                          <p:stCondLst>
                                            <p:cond delay="0"/>
                                          </p:stCondLst>
                                        </p:cTn>
                                        <p:tgtEl>
                                          <p:spTgt spid="70"/>
                                        </p:tgtEl>
                                        <p:attrNameLst>
                                          <p:attrName>style.visibility</p:attrName>
                                        </p:attrNameLst>
                                      </p:cBhvr>
                                      <p:to>
                                        <p:strVal val="visible"/>
                                      </p:to>
                                    </p:set>
                                    <p:animEffect transition="in" filter="circle(in)">
                                      <p:cBhvr>
                                        <p:cTn id="129" dur="2000"/>
                                        <p:tgtEl>
                                          <p:spTgt spid="70"/>
                                        </p:tgtEl>
                                      </p:cBhvr>
                                    </p:animEffect>
                                  </p:childTnLst>
                                </p:cTn>
                              </p:par>
                              <p:par>
                                <p:cTn id="130" presetID="6" presetClass="entr" presetSubtype="16" fill="hold" nodeType="withEffect">
                                  <p:stCondLst>
                                    <p:cond delay="0"/>
                                  </p:stCondLst>
                                  <p:childTnLst>
                                    <p:set>
                                      <p:cBhvr>
                                        <p:cTn id="131" dur="1" fill="hold">
                                          <p:stCondLst>
                                            <p:cond delay="0"/>
                                          </p:stCondLst>
                                        </p:cTn>
                                        <p:tgtEl>
                                          <p:spTgt spid="72"/>
                                        </p:tgtEl>
                                        <p:attrNameLst>
                                          <p:attrName>style.visibility</p:attrName>
                                        </p:attrNameLst>
                                      </p:cBhvr>
                                      <p:to>
                                        <p:strVal val="visible"/>
                                      </p:to>
                                    </p:set>
                                    <p:animEffect transition="in" filter="circle(in)">
                                      <p:cBhvr>
                                        <p:cTn id="132" dur="2000"/>
                                        <p:tgtEl>
                                          <p:spTgt spid="72"/>
                                        </p:tgtEl>
                                      </p:cBhvr>
                                    </p:animEffect>
                                  </p:childTnLst>
                                </p:cTn>
                              </p:par>
                              <p:par>
                                <p:cTn id="133" presetID="6" presetClass="entr" presetSubtype="16" fill="hold" nodeType="withEffect">
                                  <p:stCondLst>
                                    <p:cond delay="0"/>
                                  </p:stCondLst>
                                  <p:childTnLst>
                                    <p:set>
                                      <p:cBhvr>
                                        <p:cTn id="134" dur="1" fill="hold">
                                          <p:stCondLst>
                                            <p:cond delay="0"/>
                                          </p:stCondLst>
                                        </p:cTn>
                                        <p:tgtEl>
                                          <p:spTgt spid="74"/>
                                        </p:tgtEl>
                                        <p:attrNameLst>
                                          <p:attrName>style.visibility</p:attrName>
                                        </p:attrNameLst>
                                      </p:cBhvr>
                                      <p:to>
                                        <p:strVal val="visible"/>
                                      </p:to>
                                    </p:set>
                                    <p:animEffect transition="in" filter="circle(in)">
                                      <p:cBhvr>
                                        <p:cTn id="135" dur="2000"/>
                                        <p:tgtEl>
                                          <p:spTgt spid="74"/>
                                        </p:tgtEl>
                                      </p:cBhvr>
                                    </p:animEffect>
                                  </p:childTnLst>
                                </p:cTn>
                              </p:par>
                              <p:par>
                                <p:cTn id="136" presetID="6" presetClass="entr" presetSubtype="16" fill="hold" nodeType="withEffect">
                                  <p:stCondLst>
                                    <p:cond delay="0"/>
                                  </p:stCondLst>
                                  <p:childTnLst>
                                    <p:set>
                                      <p:cBhvr>
                                        <p:cTn id="137" dur="1" fill="hold">
                                          <p:stCondLst>
                                            <p:cond delay="0"/>
                                          </p:stCondLst>
                                        </p:cTn>
                                        <p:tgtEl>
                                          <p:spTgt spid="75"/>
                                        </p:tgtEl>
                                        <p:attrNameLst>
                                          <p:attrName>style.visibility</p:attrName>
                                        </p:attrNameLst>
                                      </p:cBhvr>
                                      <p:to>
                                        <p:strVal val="visible"/>
                                      </p:to>
                                    </p:set>
                                    <p:animEffect transition="in" filter="circle(in)">
                                      <p:cBhvr>
                                        <p:cTn id="138" dur="2000"/>
                                        <p:tgtEl>
                                          <p:spTgt spid="75"/>
                                        </p:tgtEl>
                                      </p:cBhvr>
                                    </p:animEffect>
                                  </p:childTnLst>
                                </p:cTn>
                              </p:par>
                              <p:par>
                                <p:cTn id="139" presetID="6" presetClass="entr" presetSubtype="16" fill="hold" nodeType="withEffect">
                                  <p:stCondLst>
                                    <p:cond delay="0"/>
                                  </p:stCondLst>
                                  <p:childTnLst>
                                    <p:set>
                                      <p:cBhvr>
                                        <p:cTn id="140" dur="1" fill="hold">
                                          <p:stCondLst>
                                            <p:cond delay="0"/>
                                          </p:stCondLst>
                                        </p:cTn>
                                        <p:tgtEl>
                                          <p:spTgt spid="76"/>
                                        </p:tgtEl>
                                        <p:attrNameLst>
                                          <p:attrName>style.visibility</p:attrName>
                                        </p:attrNameLst>
                                      </p:cBhvr>
                                      <p:to>
                                        <p:strVal val="visible"/>
                                      </p:to>
                                    </p:set>
                                    <p:animEffect transition="in" filter="circle(in)">
                                      <p:cBhvr>
                                        <p:cTn id="141" dur="2000"/>
                                        <p:tgtEl>
                                          <p:spTgt spid="76"/>
                                        </p:tgtEl>
                                      </p:cBhvr>
                                    </p:animEffect>
                                  </p:childTnLst>
                                </p:cTn>
                              </p:par>
                              <p:par>
                                <p:cTn id="142" presetID="6" presetClass="entr" presetSubtype="16" fill="hold" nodeType="withEffect">
                                  <p:stCondLst>
                                    <p:cond delay="0"/>
                                  </p:stCondLst>
                                  <p:childTnLst>
                                    <p:set>
                                      <p:cBhvr>
                                        <p:cTn id="143" dur="1" fill="hold">
                                          <p:stCondLst>
                                            <p:cond delay="0"/>
                                          </p:stCondLst>
                                        </p:cTn>
                                        <p:tgtEl>
                                          <p:spTgt spid="77"/>
                                        </p:tgtEl>
                                        <p:attrNameLst>
                                          <p:attrName>style.visibility</p:attrName>
                                        </p:attrNameLst>
                                      </p:cBhvr>
                                      <p:to>
                                        <p:strVal val="visible"/>
                                      </p:to>
                                    </p:set>
                                    <p:animEffect transition="in" filter="circle(in)">
                                      <p:cBhvr>
                                        <p:cTn id="144" dur="2000"/>
                                        <p:tgtEl>
                                          <p:spTgt spid="77"/>
                                        </p:tgtEl>
                                      </p:cBhvr>
                                    </p:animEffect>
                                  </p:childTnLst>
                                </p:cTn>
                              </p:par>
                              <p:par>
                                <p:cTn id="145" presetID="6" presetClass="entr" presetSubtype="16" fill="hold" nodeType="withEffect">
                                  <p:stCondLst>
                                    <p:cond delay="0"/>
                                  </p:stCondLst>
                                  <p:childTnLst>
                                    <p:set>
                                      <p:cBhvr>
                                        <p:cTn id="146" dur="1" fill="hold">
                                          <p:stCondLst>
                                            <p:cond delay="0"/>
                                          </p:stCondLst>
                                        </p:cTn>
                                        <p:tgtEl>
                                          <p:spTgt spid="78"/>
                                        </p:tgtEl>
                                        <p:attrNameLst>
                                          <p:attrName>style.visibility</p:attrName>
                                        </p:attrNameLst>
                                      </p:cBhvr>
                                      <p:to>
                                        <p:strVal val="visible"/>
                                      </p:to>
                                    </p:set>
                                    <p:animEffect transition="in" filter="circle(in)">
                                      <p:cBhvr>
                                        <p:cTn id="147" dur="2000"/>
                                        <p:tgtEl>
                                          <p:spTgt spid="78"/>
                                        </p:tgtEl>
                                      </p:cBhvr>
                                    </p:animEffect>
                                  </p:childTnLst>
                                </p:cTn>
                              </p:par>
                              <p:par>
                                <p:cTn id="148" presetID="6" presetClass="entr" presetSubtype="16" fill="hold" nodeType="withEffect">
                                  <p:stCondLst>
                                    <p:cond delay="0"/>
                                  </p:stCondLst>
                                  <p:childTnLst>
                                    <p:set>
                                      <p:cBhvr>
                                        <p:cTn id="149" dur="1" fill="hold">
                                          <p:stCondLst>
                                            <p:cond delay="0"/>
                                          </p:stCondLst>
                                        </p:cTn>
                                        <p:tgtEl>
                                          <p:spTgt spid="79"/>
                                        </p:tgtEl>
                                        <p:attrNameLst>
                                          <p:attrName>style.visibility</p:attrName>
                                        </p:attrNameLst>
                                      </p:cBhvr>
                                      <p:to>
                                        <p:strVal val="visible"/>
                                      </p:to>
                                    </p:set>
                                    <p:animEffect transition="in" filter="circle(in)">
                                      <p:cBhvr>
                                        <p:cTn id="150" dur="2000"/>
                                        <p:tgtEl>
                                          <p:spTgt spid="79"/>
                                        </p:tgtEl>
                                      </p:cBhvr>
                                    </p:animEffect>
                                  </p:childTnLst>
                                </p:cTn>
                              </p:par>
                              <p:par>
                                <p:cTn id="151" presetID="6" presetClass="entr" presetSubtype="16" fill="hold" nodeType="withEffect">
                                  <p:stCondLst>
                                    <p:cond delay="0"/>
                                  </p:stCondLst>
                                  <p:childTnLst>
                                    <p:set>
                                      <p:cBhvr>
                                        <p:cTn id="152" dur="1" fill="hold">
                                          <p:stCondLst>
                                            <p:cond delay="0"/>
                                          </p:stCondLst>
                                        </p:cTn>
                                        <p:tgtEl>
                                          <p:spTgt spid="80"/>
                                        </p:tgtEl>
                                        <p:attrNameLst>
                                          <p:attrName>style.visibility</p:attrName>
                                        </p:attrNameLst>
                                      </p:cBhvr>
                                      <p:to>
                                        <p:strVal val="visible"/>
                                      </p:to>
                                    </p:set>
                                    <p:animEffect transition="in" filter="circle(in)">
                                      <p:cBhvr>
                                        <p:cTn id="153" dur="2000"/>
                                        <p:tgtEl>
                                          <p:spTgt spid="80"/>
                                        </p:tgtEl>
                                      </p:cBhvr>
                                    </p:animEffect>
                                  </p:childTnLst>
                                </p:cTn>
                              </p:par>
                              <p:par>
                                <p:cTn id="154" presetID="6" presetClass="entr" presetSubtype="16" fill="hold" nodeType="withEffect">
                                  <p:stCondLst>
                                    <p:cond delay="0"/>
                                  </p:stCondLst>
                                  <p:childTnLst>
                                    <p:set>
                                      <p:cBhvr>
                                        <p:cTn id="155" dur="1" fill="hold">
                                          <p:stCondLst>
                                            <p:cond delay="0"/>
                                          </p:stCondLst>
                                        </p:cTn>
                                        <p:tgtEl>
                                          <p:spTgt spid="81"/>
                                        </p:tgtEl>
                                        <p:attrNameLst>
                                          <p:attrName>style.visibility</p:attrName>
                                        </p:attrNameLst>
                                      </p:cBhvr>
                                      <p:to>
                                        <p:strVal val="visible"/>
                                      </p:to>
                                    </p:set>
                                    <p:animEffect transition="in" filter="circle(in)">
                                      <p:cBhvr>
                                        <p:cTn id="156" dur="2000"/>
                                        <p:tgtEl>
                                          <p:spTgt spid="81"/>
                                        </p:tgtEl>
                                      </p:cBhvr>
                                    </p:animEffect>
                                  </p:childTnLst>
                                </p:cTn>
                              </p:par>
                              <p:par>
                                <p:cTn id="157" presetID="6" presetClass="entr" presetSubtype="16" fill="hold" nodeType="withEffect">
                                  <p:stCondLst>
                                    <p:cond delay="0"/>
                                  </p:stCondLst>
                                  <p:childTnLst>
                                    <p:set>
                                      <p:cBhvr>
                                        <p:cTn id="158" dur="1" fill="hold">
                                          <p:stCondLst>
                                            <p:cond delay="0"/>
                                          </p:stCondLst>
                                        </p:cTn>
                                        <p:tgtEl>
                                          <p:spTgt spid="82"/>
                                        </p:tgtEl>
                                        <p:attrNameLst>
                                          <p:attrName>style.visibility</p:attrName>
                                        </p:attrNameLst>
                                      </p:cBhvr>
                                      <p:to>
                                        <p:strVal val="visible"/>
                                      </p:to>
                                    </p:set>
                                    <p:animEffect transition="in" filter="circle(in)">
                                      <p:cBhvr>
                                        <p:cTn id="159" dur="2000"/>
                                        <p:tgtEl>
                                          <p:spTgt spid="82"/>
                                        </p:tgtEl>
                                      </p:cBhvr>
                                    </p:animEffect>
                                  </p:childTnLst>
                                </p:cTn>
                              </p:par>
                              <p:par>
                                <p:cTn id="160" presetID="6" presetClass="entr" presetSubtype="16" fill="hold" grpId="0" nodeType="withEffect">
                                  <p:stCondLst>
                                    <p:cond delay="0"/>
                                  </p:stCondLst>
                                  <p:childTnLst>
                                    <p:set>
                                      <p:cBhvr>
                                        <p:cTn id="161" dur="1" fill="hold">
                                          <p:stCondLst>
                                            <p:cond delay="0"/>
                                          </p:stCondLst>
                                        </p:cTn>
                                        <p:tgtEl>
                                          <p:spTgt spid="2"/>
                                        </p:tgtEl>
                                        <p:attrNameLst>
                                          <p:attrName>style.visibility</p:attrName>
                                        </p:attrNameLst>
                                      </p:cBhvr>
                                      <p:to>
                                        <p:strVal val="visible"/>
                                      </p:to>
                                    </p:set>
                                    <p:animEffect transition="in" filter="circle(in)">
                                      <p:cBhvr>
                                        <p:cTn id="162" dur="2000"/>
                                        <p:tgtEl>
                                          <p:spTgt spid="2"/>
                                        </p:tgtEl>
                                      </p:cBhvr>
                                    </p:animEffect>
                                  </p:childTnLst>
                                </p:cTn>
                              </p:par>
                              <p:par>
                                <p:cTn id="163" presetID="6" presetClass="entr" presetSubtype="16" fill="hold" grpId="0" nodeType="withEffect">
                                  <p:stCondLst>
                                    <p:cond delay="0"/>
                                  </p:stCondLst>
                                  <p:childTnLst>
                                    <p:set>
                                      <p:cBhvr>
                                        <p:cTn id="164" dur="1" fill="hold">
                                          <p:stCondLst>
                                            <p:cond delay="0"/>
                                          </p:stCondLst>
                                        </p:cTn>
                                        <p:tgtEl>
                                          <p:spTgt spid="83"/>
                                        </p:tgtEl>
                                        <p:attrNameLst>
                                          <p:attrName>style.visibility</p:attrName>
                                        </p:attrNameLst>
                                      </p:cBhvr>
                                      <p:to>
                                        <p:strVal val="visible"/>
                                      </p:to>
                                    </p:set>
                                    <p:animEffect transition="in" filter="circle(in)">
                                      <p:cBhvr>
                                        <p:cTn id="165" dur="2000"/>
                                        <p:tgtEl>
                                          <p:spTgt spid="83"/>
                                        </p:tgtEl>
                                      </p:cBhvr>
                                    </p:animEffect>
                                  </p:childTnLst>
                                </p:cTn>
                              </p:par>
                              <p:par>
                                <p:cTn id="166" presetID="6" presetClass="entr" presetSubtype="16" fill="hold" grpId="0" nodeType="withEffect">
                                  <p:stCondLst>
                                    <p:cond delay="0"/>
                                  </p:stCondLst>
                                  <p:childTnLst>
                                    <p:set>
                                      <p:cBhvr>
                                        <p:cTn id="167" dur="1" fill="hold">
                                          <p:stCondLst>
                                            <p:cond delay="0"/>
                                          </p:stCondLst>
                                        </p:cTn>
                                        <p:tgtEl>
                                          <p:spTgt spid="84"/>
                                        </p:tgtEl>
                                        <p:attrNameLst>
                                          <p:attrName>style.visibility</p:attrName>
                                        </p:attrNameLst>
                                      </p:cBhvr>
                                      <p:to>
                                        <p:strVal val="visible"/>
                                      </p:to>
                                    </p:set>
                                    <p:animEffect transition="in" filter="circle(in)">
                                      <p:cBhvr>
                                        <p:cTn id="168" dur="2000"/>
                                        <p:tgtEl>
                                          <p:spTgt spid="84"/>
                                        </p:tgtEl>
                                      </p:cBhvr>
                                    </p:animEffect>
                                  </p:childTnLst>
                                </p:cTn>
                              </p:par>
                              <p:par>
                                <p:cTn id="169" presetID="6" presetClass="entr" presetSubtype="16" fill="hold" nodeType="withEffect">
                                  <p:stCondLst>
                                    <p:cond delay="0"/>
                                  </p:stCondLst>
                                  <p:childTnLst>
                                    <p:set>
                                      <p:cBhvr>
                                        <p:cTn id="170" dur="1" fill="hold">
                                          <p:stCondLst>
                                            <p:cond delay="0"/>
                                          </p:stCondLst>
                                        </p:cTn>
                                        <p:tgtEl>
                                          <p:spTgt spid="95"/>
                                        </p:tgtEl>
                                        <p:attrNameLst>
                                          <p:attrName>style.visibility</p:attrName>
                                        </p:attrNameLst>
                                      </p:cBhvr>
                                      <p:to>
                                        <p:strVal val="visible"/>
                                      </p:to>
                                    </p:set>
                                    <p:animEffect transition="in" filter="circle(in)">
                                      <p:cBhvr>
                                        <p:cTn id="171" dur="2000"/>
                                        <p:tgtEl>
                                          <p:spTgt spid="95"/>
                                        </p:tgtEl>
                                      </p:cBhvr>
                                    </p:animEffect>
                                  </p:childTnLst>
                                </p:cTn>
                              </p:par>
                              <p:par>
                                <p:cTn id="172" presetID="6" presetClass="entr" presetSubtype="16" fill="hold" grpId="0" nodeType="withEffect">
                                  <p:stCondLst>
                                    <p:cond delay="0"/>
                                  </p:stCondLst>
                                  <p:childTnLst>
                                    <p:set>
                                      <p:cBhvr>
                                        <p:cTn id="173" dur="1" fill="hold">
                                          <p:stCondLst>
                                            <p:cond delay="0"/>
                                          </p:stCondLst>
                                        </p:cTn>
                                        <p:tgtEl>
                                          <p:spTgt spid="96"/>
                                        </p:tgtEl>
                                        <p:attrNameLst>
                                          <p:attrName>style.visibility</p:attrName>
                                        </p:attrNameLst>
                                      </p:cBhvr>
                                      <p:to>
                                        <p:strVal val="visible"/>
                                      </p:to>
                                    </p:set>
                                    <p:animEffect transition="in" filter="circle(in)">
                                      <p:cBhvr>
                                        <p:cTn id="174" dur="2000"/>
                                        <p:tgtEl>
                                          <p:spTgt spid="96"/>
                                        </p:tgtEl>
                                      </p:cBhvr>
                                    </p:animEffect>
                                  </p:childTnLst>
                                </p:cTn>
                              </p:par>
                              <p:par>
                                <p:cTn id="175" presetID="6" presetClass="entr" presetSubtype="16" fill="hold" grpId="0" nodeType="withEffect">
                                  <p:stCondLst>
                                    <p:cond delay="0"/>
                                  </p:stCondLst>
                                  <p:childTnLst>
                                    <p:set>
                                      <p:cBhvr>
                                        <p:cTn id="176" dur="1" fill="hold">
                                          <p:stCondLst>
                                            <p:cond delay="0"/>
                                          </p:stCondLst>
                                        </p:cTn>
                                        <p:tgtEl>
                                          <p:spTgt spid="104"/>
                                        </p:tgtEl>
                                        <p:attrNameLst>
                                          <p:attrName>style.visibility</p:attrName>
                                        </p:attrNameLst>
                                      </p:cBhvr>
                                      <p:to>
                                        <p:strVal val="visible"/>
                                      </p:to>
                                    </p:set>
                                    <p:animEffect transition="in" filter="circle(in)">
                                      <p:cBhvr>
                                        <p:cTn id="177" dur="2000"/>
                                        <p:tgtEl>
                                          <p:spTgt spid="104"/>
                                        </p:tgtEl>
                                      </p:cBhvr>
                                    </p:animEffect>
                                  </p:childTnLst>
                                </p:cTn>
                              </p:par>
                              <p:par>
                                <p:cTn id="178" presetID="6" presetClass="entr" presetSubtype="16" fill="hold" grpId="0" nodeType="withEffect">
                                  <p:stCondLst>
                                    <p:cond delay="0"/>
                                  </p:stCondLst>
                                  <p:childTnLst>
                                    <p:set>
                                      <p:cBhvr>
                                        <p:cTn id="179" dur="1" fill="hold">
                                          <p:stCondLst>
                                            <p:cond delay="0"/>
                                          </p:stCondLst>
                                        </p:cTn>
                                        <p:tgtEl>
                                          <p:spTgt spid="105"/>
                                        </p:tgtEl>
                                        <p:attrNameLst>
                                          <p:attrName>style.visibility</p:attrName>
                                        </p:attrNameLst>
                                      </p:cBhvr>
                                      <p:to>
                                        <p:strVal val="visible"/>
                                      </p:to>
                                    </p:set>
                                    <p:animEffect transition="in" filter="circle(in)">
                                      <p:cBhvr>
                                        <p:cTn id="180" dur="2000"/>
                                        <p:tgtEl>
                                          <p:spTgt spid="105"/>
                                        </p:tgtEl>
                                      </p:cBhvr>
                                    </p:animEffect>
                                  </p:childTnLst>
                                </p:cTn>
                              </p:par>
                              <p:par>
                                <p:cTn id="181" presetID="6" presetClass="entr" presetSubtype="16" fill="hold" nodeType="withEffect">
                                  <p:stCondLst>
                                    <p:cond delay="0"/>
                                  </p:stCondLst>
                                  <p:childTnLst>
                                    <p:set>
                                      <p:cBhvr>
                                        <p:cTn id="182" dur="1" fill="hold">
                                          <p:stCondLst>
                                            <p:cond delay="0"/>
                                          </p:stCondLst>
                                        </p:cTn>
                                        <p:tgtEl>
                                          <p:spTgt spid="106"/>
                                        </p:tgtEl>
                                        <p:attrNameLst>
                                          <p:attrName>style.visibility</p:attrName>
                                        </p:attrNameLst>
                                      </p:cBhvr>
                                      <p:to>
                                        <p:strVal val="visible"/>
                                      </p:to>
                                    </p:set>
                                    <p:animEffect transition="in" filter="circle(in)">
                                      <p:cBhvr>
                                        <p:cTn id="183" dur="2000"/>
                                        <p:tgtEl>
                                          <p:spTgt spid="106"/>
                                        </p:tgtEl>
                                      </p:cBhvr>
                                    </p:animEffect>
                                  </p:childTnLst>
                                </p:cTn>
                              </p:par>
                              <p:par>
                                <p:cTn id="184" presetID="6" presetClass="entr" presetSubtype="16" fill="hold" grpId="0" nodeType="withEffect">
                                  <p:stCondLst>
                                    <p:cond delay="0"/>
                                  </p:stCondLst>
                                  <p:childTnLst>
                                    <p:set>
                                      <p:cBhvr>
                                        <p:cTn id="185" dur="1" fill="hold">
                                          <p:stCondLst>
                                            <p:cond delay="0"/>
                                          </p:stCondLst>
                                        </p:cTn>
                                        <p:tgtEl>
                                          <p:spTgt spid="107"/>
                                        </p:tgtEl>
                                        <p:attrNameLst>
                                          <p:attrName>style.visibility</p:attrName>
                                        </p:attrNameLst>
                                      </p:cBhvr>
                                      <p:to>
                                        <p:strVal val="visible"/>
                                      </p:to>
                                    </p:set>
                                    <p:animEffect transition="in" filter="circle(in)">
                                      <p:cBhvr>
                                        <p:cTn id="186" dur="2000"/>
                                        <p:tgtEl>
                                          <p:spTgt spid="107"/>
                                        </p:tgtEl>
                                      </p:cBhvr>
                                    </p:animEffect>
                                  </p:childTnLst>
                                </p:cTn>
                              </p:par>
                              <p:par>
                                <p:cTn id="187" presetID="6" presetClass="entr" presetSubtype="16" fill="hold" grpId="0" nodeType="withEffect">
                                  <p:stCondLst>
                                    <p:cond delay="0"/>
                                  </p:stCondLst>
                                  <p:childTnLst>
                                    <p:set>
                                      <p:cBhvr>
                                        <p:cTn id="188" dur="1" fill="hold">
                                          <p:stCondLst>
                                            <p:cond delay="0"/>
                                          </p:stCondLst>
                                        </p:cTn>
                                        <p:tgtEl>
                                          <p:spTgt spid="108"/>
                                        </p:tgtEl>
                                        <p:attrNameLst>
                                          <p:attrName>style.visibility</p:attrName>
                                        </p:attrNameLst>
                                      </p:cBhvr>
                                      <p:to>
                                        <p:strVal val="visible"/>
                                      </p:to>
                                    </p:set>
                                    <p:animEffect transition="in" filter="circle(in)">
                                      <p:cBhvr>
                                        <p:cTn id="189" dur="2000"/>
                                        <p:tgtEl>
                                          <p:spTgt spid="108"/>
                                        </p:tgtEl>
                                      </p:cBhvr>
                                    </p:animEffect>
                                  </p:childTnLst>
                                </p:cTn>
                              </p:par>
                              <p:par>
                                <p:cTn id="190" presetID="6" presetClass="entr" presetSubtype="16" fill="hold" nodeType="withEffect">
                                  <p:stCondLst>
                                    <p:cond delay="0"/>
                                  </p:stCondLst>
                                  <p:childTnLst>
                                    <p:set>
                                      <p:cBhvr>
                                        <p:cTn id="191" dur="1" fill="hold">
                                          <p:stCondLst>
                                            <p:cond delay="0"/>
                                          </p:stCondLst>
                                        </p:cTn>
                                        <p:tgtEl>
                                          <p:spTgt spid="109"/>
                                        </p:tgtEl>
                                        <p:attrNameLst>
                                          <p:attrName>style.visibility</p:attrName>
                                        </p:attrNameLst>
                                      </p:cBhvr>
                                      <p:to>
                                        <p:strVal val="visible"/>
                                      </p:to>
                                    </p:set>
                                    <p:animEffect transition="in" filter="circle(in)">
                                      <p:cBhvr>
                                        <p:cTn id="192" dur="2000"/>
                                        <p:tgtEl>
                                          <p:spTgt spid="109"/>
                                        </p:tgtEl>
                                      </p:cBhvr>
                                    </p:animEffect>
                                  </p:childTnLst>
                                </p:cTn>
                              </p:par>
                              <p:par>
                                <p:cTn id="193" presetID="6" presetClass="entr" presetSubtype="16" fill="hold" grpId="0" nodeType="withEffect">
                                  <p:stCondLst>
                                    <p:cond delay="0"/>
                                  </p:stCondLst>
                                  <p:childTnLst>
                                    <p:set>
                                      <p:cBhvr>
                                        <p:cTn id="194" dur="1" fill="hold">
                                          <p:stCondLst>
                                            <p:cond delay="0"/>
                                          </p:stCondLst>
                                        </p:cTn>
                                        <p:tgtEl>
                                          <p:spTgt spid="110"/>
                                        </p:tgtEl>
                                        <p:attrNameLst>
                                          <p:attrName>style.visibility</p:attrName>
                                        </p:attrNameLst>
                                      </p:cBhvr>
                                      <p:to>
                                        <p:strVal val="visible"/>
                                      </p:to>
                                    </p:set>
                                    <p:animEffect transition="in" filter="circle(in)">
                                      <p:cBhvr>
                                        <p:cTn id="195" dur="2000"/>
                                        <p:tgtEl>
                                          <p:spTgt spid="110"/>
                                        </p:tgtEl>
                                      </p:cBhvr>
                                    </p:animEffect>
                                  </p:childTnLst>
                                </p:cTn>
                              </p:par>
                              <p:par>
                                <p:cTn id="196" presetID="6" presetClass="entr" presetSubtype="16" fill="hold" nodeType="withEffect">
                                  <p:stCondLst>
                                    <p:cond delay="0"/>
                                  </p:stCondLst>
                                  <p:childTnLst>
                                    <p:set>
                                      <p:cBhvr>
                                        <p:cTn id="197" dur="1" fill="hold">
                                          <p:stCondLst>
                                            <p:cond delay="0"/>
                                          </p:stCondLst>
                                        </p:cTn>
                                        <p:tgtEl>
                                          <p:spTgt spid="111"/>
                                        </p:tgtEl>
                                        <p:attrNameLst>
                                          <p:attrName>style.visibility</p:attrName>
                                        </p:attrNameLst>
                                      </p:cBhvr>
                                      <p:to>
                                        <p:strVal val="visible"/>
                                      </p:to>
                                    </p:set>
                                    <p:animEffect transition="in" filter="circle(in)">
                                      <p:cBhvr>
                                        <p:cTn id="198" dur="2000"/>
                                        <p:tgtEl>
                                          <p:spTgt spid="111"/>
                                        </p:tgtEl>
                                      </p:cBhvr>
                                    </p:animEffect>
                                  </p:childTnLst>
                                </p:cTn>
                              </p:par>
                              <p:par>
                                <p:cTn id="199" presetID="6" presetClass="entr" presetSubtype="16" fill="hold" grpId="0" nodeType="withEffect">
                                  <p:stCondLst>
                                    <p:cond delay="0"/>
                                  </p:stCondLst>
                                  <p:childTnLst>
                                    <p:set>
                                      <p:cBhvr>
                                        <p:cTn id="200" dur="1" fill="hold">
                                          <p:stCondLst>
                                            <p:cond delay="0"/>
                                          </p:stCondLst>
                                        </p:cTn>
                                        <p:tgtEl>
                                          <p:spTgt spid="112"/>
                                        </p:tgtEl>
                                        <p:attrNameLst>
                                          <p:attrName>style.visibility</p:attrName>
                                        </p:attrNameLst>
                                      </p:cBhvr>
                                      <p:to>
                                        <p:strVal val="visible"/>
                                      </p:to>
                                    </p:set>
                                    <p:animEffect transition="in" filter="circle(in)">
                                      <p:cBhvr>
                                        <p:cTn id="201" dur="2000"/>
                                        <p:tgtEl>
                                          <p:spTgt spid="112"/>
                                        </p:tgtEl>
                                      </p:cBhvr>
                                    </p:animEffect>
                                  </p:childTnLst>
                                </p:cTn>
                              </p:par>
                              <p:par>
                                <p:cTn id="202" presetID="6" presetClass="entr" presetSubtype="16" fill="hold" nodeType="withEffect">
                                  <p:stCondLst>
                                    <p:cond delay="0"/>
                                  </p:stCondLst>
                                  <p:childTnLst>
                                    <p:set>
                                      <p:cBhvr>
                                        <p:cTn id="203" dur="1" fill="hold">
                                          <p:stCondLst>
                                            <p:cond delay="0"/>
                                          </p:stCondLst>
                                        </p:cTn>
                                        <p:tgtEl>
                                          <p:spTgt spid="113"/>
                                        </p:tgtEl>
                                        <p:attrNameLst>
                                          <p:attrName>style.visibility</p:attrName>
                                        </p:attrNameLst>
                                      </p:cBhvr>
                                      <p:to>
                                        <p:strVal val="visible"/>
                                      </p:to>
                                    </p:set>
                                    <p:animEffect transition="in" filter="circle(in)">
                                      <p:cBhvr>
                                        <p:cTn id="204" dur="2000"/>
                                        <p:tgtEl>
                                          <p:spTgt spid="113"/>
                                        </p:tgtEl>
                                      </p:cBhvr>
                                    </p:animEffect>
                                  </p:childTnLst>
                                </p:cTn>
                              </p:par>
                              <p:par>
                                <p:cTn id="205" presetID="6" presetClass="entr" presetSubtype="16" fill="hold" grpId="0" nodeType="withEffect">
                                  <p:stCondLst>
                                    <p:cond delay="0"/>
                                  </p:stCondLst>
                                  <p:childTnLst>
                                    <p:set>
                                      <p:cBhvr>
                                        <p:cTn id="206" dur="1" fill="hold">
                                          <p:stCondLst>
                                            <p:cond delay="0"/>
                                          </p:stCondLst>
                                        </p:cTn>
                                        <p:tgtEl>
                                          <p:spTgt spid="114"/>
                                        </p:tgtEl>
                                        <p:attrNameLst>
                                          <p:attrName>style.visibility</p:attrName>
                                        </p:attrNameLst>
                                      </p:cBhvr>
                                      <p:to>
                                        <p:strVal val="visible"/>
                                      </p:to>
                                    </p:set>
                                    <p:animEffect transition="in" filter="circle(in)">
                                      <p:cBhvr>
                                        <p:cTn id="207" dur="2000"/>
                                        <p:tgtEl>
                                          <p:spTgt spid="114"/>
                                        </p:tgtEl>
                                      </p:cBhvr>
                                    </p:animEffect>
                                  </p:childTnLst>
                                </p:cTn>
                              </p:par>
                              <p:par>
                                <p:cTn id="208" presetID="6" presetClass="entr" presetSubtype="16" fill="hold" nodeType="withEffect">
                                  <p:stCondLst>
                                    <p:cond delay="0"/>
                                  </p:stCondLst>
                                  <p:childTnLst>
                                    <p:set>
                                      <p:cBhvr>
                                        <p:cTn id="209" dur="1" fill="hold">
                                          <p:stCondLst>
                                            <p:cond delay="0"/>
                                          </p:stCondLst>
                                        </p:cTn>
                                        <p:tgtEl>
                                          <p:spTgt spid="5"/>
                                        </p:tgtEl>
                                        <p:attrNameLst>
                                          <p:attrName>style.visibility</p:attrName>
                                        </p:attrNameLst>
                                      </p:cBhvr>
                                      <p:to>
                                        <p:strVal val="visible"/>
                                      </p:to>
                                    </p:set>
                                    <p:animEffect transition="in" filter="circle(in)">
                                      <p:cBhvr>
                                        <p:cTn id="210" dur="2000"/>
                                        <p:tgtEl>
                                          <p:spTgt spid="5"/>
                                        </p:tgtEl>
                                      </p:cBhvr>
                                    </p:animEffect>
                                  </p:childTnLst>
                                </p:cTn>
                              </p:par>
                              <p:par>
                                <p:cTn id="211" presetID="6" presetClass="entr" presetSubtype="16" fill="hold" nodeType="withEffect">
                                  <p:stCondLst>
                                    <p:cond delay="0"/>
                                  </p:stCondLst>
                                  <p:childTnLst>
                                    <p:set>
                                      <p:cBhvr>
                                        <p:cTn id="212" dur="1" fill="hold">
                                          <p:stCondLst>
                                            <p:cond delay="0"/>
                                          </p:stCondLst>
                                        </p:cTn>
                                        <p:tgtEl>
                                          <p:spTgt spid="9"/>
                                        </p:tgtEl>
                                        <p:attrNameLst>
                                          <p:attrName>style.visibility</p:attrName>
                                        </p:attrNameLst>
                                      </p:cBhvr>
                                      <p:to>
                                        <p:strVal val="visible"/>
                                      </p:to>
                                    </p:set>
                                    <p:animEffect transition="in" filter="circle(in)">
                                      <p:cBhvr>
                                        <p:cTn id="213" dur="2000"/>
                                        <p:tgtEl>
                                          <p:spTgt spid="9"/>
                                        </p:tgtEl>
                                      </p:cBhvr>
                                    </p:animEffect>
                                  </p:childTnLst>
                                </p:cTn>
                              </p:par>
                              <p:par>
                                <p:cTn id="214" presetID="6" presetClass="entr" presetSubtype="16" fill="hold" grpId="0" nodeType="withEffect">
                                  <p:stCondLst>
                                    <p:cond delay="0"/>
                                  </p:stCondLst>
                                  <p:childTnLst>
                                    <p:set>
                                      <p:cBhvr>
                                        <p:cTn id="215" dur="1" fill="hold">
                                          <p:stCondLst>
                                            <p:cond delay="0"/>
                                          </p:stCondLst>
                                        </p:cTn>
                                        <p:tgtEl>
                                          <p:spTgt spid="117"/>
                                        </p:tgtEl>
                                        <p:attrNameLst>
                                          <p:attrName>style.visibility</p:attrName>
                                        </p:attrNameLst>
                                      </p:cBhvr>
                                      <p:to>
                                        <p:strVal val="visible"/>
                                      </p:to>
                                    </p:set>
                                    <p:animEffect transition="in" filter="circle(in)">
                                      <p:cBhvr>
                                        <p:cTn id="216" dur="2000"/>
                                        <p:tgtEl>
                                          <p:spTgt spid="117"/>
                                        </p:tgtEl>
                                      </p:cBhvr>
                                    </p:animEffect>
                                  </p:childTnLst>
                                </p:cTn>
                              </p:par>
                              <p:par>
                                <p:cTn id="217" presetID="6" presetClass="entr" presetSubtype="16" fill="hold" grpId="0" nodeType="withEffect">
                                  <p:stCondLst>
                                    <p:cond delay="0"/>
                                  </p:stCondLst>
                                  <p:childTnLst>
                                    <p:set>
                                      <p:cBhvr>
                                        <p:cTn id="218" dur="1" fill="hold">
                                          <p:stCondLst>
                                            <p:cond delay="0"/>
                                          </p:stCondLst>
                                        </p:cTn>
                                        <p:tgtEl>
                                          <p:spTgt spid="118"/>
                                        </p:tgtEl>
                                        <p:attrNameLst>
                                          <p:attrName>style.visibility</p:attrName>
                                        </p:attrNameLst>
                                      </p:cBhvr>
                                      <p:to>
                                        <p:strVal val="visible"/>
                                      </p:to>
                                    </p:set>
                                    <p:animEffect transition="in" filter="circle(in)">
                                      <p:cBhvr>
                                        <p:cTn id="219" dur="2000"/>
                                        <p:tgtEl>
                                          <p:spTgt spid="118"/>
                                        </p:tgtEl>
                                      </p:cBhvr>
                                    </p:animEffect>
                                  </p:childTnLst>
                                </p:cTn>
                              </p:par>
                              <p:par>
                                <p:cTn id="220" presetID="6" presetClass="entr" presetSubtype="16" fill="hold" grpId="0" nodeType="withEffect">
                                  <p:stCondLst>
                                    <p:cond delay="0"/>
                                  </p:stCondLst>
                                  <p:childTnLst>
                                    <p:set>
                                      <p:cBhvr>
                                        <p:cTn id="221" dur="1" fill="hold">
                                          <p:stCondLst>
                                            <p:cond delay="0"/>
                                          </p:stCondLst>
                                        </p:cTn>
                                        <p:tgtEl>
                                          <p:spTgt spid="119"/>
                                        </p:tgtEl>
                                        <p:attrNameLst>
                                          <p:attrName>style.visibility</p:attrName>
                                        </p:attrNameLst>
                                      </p:cBhvr>
                                      <p:to>
                                        <p:strVal val="visible"/>
                                      </p:to>
                                    </p:set>
                                    <p:animEffect transition="in" filter="circle(in)">
                                      <p:cBhvr>
                                        <p:cTn id="222" dur="2000"/>
                                        <p:tgtEl>
                                          <p:spTgt spid="119"/>
                                        </p:tgtEl>
                                      </p:cBhvr>
                                    </p:animEffect>
                                  </p:childTnLst>
                                </p:cTn>
                              </p:par>
                              <p:par>
                                <p:cTn id="223" presetID="6" presetClass="entr" presetSubtype="16" fill="hold" nodeType="withEffect">
                                  <p:stCondLst>
                                    <p:cond delay="0"/>
                                  </p:stCondLst>
                                  <p:childTnLst>
                                    <p:set>
                                      <p:cBhvr>
                                        <p:cTn id="224" dur="1" fill="hold">
                                          <p:stCondLst>
                                            <p:cond delay="0"/>
                                          </p:stCondLst>
                                        </p:cTn>
                                        <p:tgtEl>
                                          <p:spTgt spid="120"/>
                                        </p:tgtEl>
                                        <p:attrNameLst>
                                          <p:attrName>style.visibility</p:attrName>
                                        </p:attrNameLst>
                                      </p:cBhvr>
                                      <p:to>
                                        <p:strVal val="visible"/>
                                      </p:to>
                                    </p:set>
                                    <p:animEffect transition="in" filter="circle(in)">
                                      <p:cBhvr>
                                        <p:cTn id="225" dur="2000"/>
                                        <p:tgtEl>
                                          <p:spTgt spid="120"/>
                                        </p:tgtEl>
                                      </p:cBhvr>
                                    </p:animEffect>
                                  </p:childTnLst>
                                </p:cTn>
                              </p:par>
                              <p:par>
                                <p:cTn id="226" presetID="6" presetClass="entr" presetSubtype="16" fill="hold" nodeType="withEffect">
                                  <p:stCondLst>
                                    <p:cond delay="0"/>
                                  </p:stCondLst>
                                  <p:childTnLst>
                                    <p:set>
                                      <p:cBhvr>
                                        <p:cTn id="227" dur="1" fill="hold">
                                          <p:stCondLst>
                                            <p:cond delay="0"/>
                                          </p:stCondLst>
                                        </p:cTn>
                                        <p:tgtEl>
                                          <p:spTgt spid="121"/>
                                        </p:tgtEl>
                                        <p:attrNameLst>
                                          <p:attrName>style.visibility</p:attrName>
                                        </p:attrNameLst>
                                      </p:cBhvr>
                                      <p:to>
                                        <p:strVal val="visible"/>
                                      </p:to>
                                    </p:set>
                                    <p:animEffect transition="in" filter="circle(in)">
                                      <p:cBhvr>
                                        <p:cTn id="228" dur="2000"/>
                                        <p:tgtEl>
                                          <p:spTgt spid="121"/>
                                        </p:tgtEl>
                                      </p:cBhvr>
                                    </p:animEffect>
                                  </p:childTnLst>
                                </p:cTn>
                              </p:par>
                              <p:par>
                                <p:cTn id="229" presetID="6" presetClass="entr" presetSubtype="16" fill="hold" grpId="0" nodeType="withEffect">
                                  <p:stCondLst>
                                    <p:cond delay="0"/>
                                  </p:stCondLst>
                                  <p:childTnLst>
                                    <p:set>
                                      <p:cBhvr>
                                        <p:cTn id="230" dur="1" fill="hold">
                                          <p:stCondLst>
                                            <p:cond delay="0"/>
                                          </p:stCondLst>
                                        </p:cTn>
                                        <p:tgtEl>
                                          <p:spTgt spid="122"/>
                                        </p:tgtEl>
                                        <p:attrNameLst>
                                          <p:attrName>style.visibility</p:attrName>
                                        </p:attrNameLst>
                                      </p:cBhvr>
                                      <p:to>
                                        <p:strVal val="visible"/>
                                      </p:to>
                                    </p:set>
                                    <p:animEffect transition="in" filter="circle(in)">
                                      <p:cBhvr>
                                        <p:cTn id="231" dur="2000"/>
                                        <p:tgtEl>
                                          <p:spTgt spid="122"/>
                                        </p:tgtEl>
                                      </p:cBhvr>
                                    </p:animEffect>
                                  </p:childTnLst>
                                </p:cTn>
                              </p:par>
                              <p:par>
                                <p:cTn id="232" presetID="6" presetClass="entr" presetSubtype="16" fill="hold" nodeType="withEffect">
                                  <p:stCondLst>
                                    <p:cond delay="0"/>
                                  </p:stCondLst>
                                  <p:childTnLst>
                                    <p:set>
                                      <p:cBhvr>
                                        <p:cTn id="233" dur="1" fill="hold">
                                          <p:stCondLst>
                                            <p:cond delay="0"/>
                                          </p:stCondLst>
                                        </p:cTn>
                                        <p:tgtEl>
                                          <p:spTgt spid="4"/>
                                        </p:tgtEl>
                                        <p:attrNameLst>
                                          <p:attrName>style.visibility</p:attrName>
                                        </p:attrNameLst>
                                      </p:cBhvr>
                                      <p:to>
                                        <p:strVal val="visible"/>
                                      </p:to>
                                    </p:set>
                                    <p:animEffect transition="in" filter="circle(in)">
                                      <p:cBhvr>
                                        <p:cTn id="234" dur="2000"/>
                                        <p:tgtEl>
                                          <p:spTgt spid="4"/>
                                        </p:tgtEl>
                                      </p:cBhvr>
                                    </p:animEffect>
                                  </p:childTnLst>
                                </p:cTn>
                              </p:par>
                              <p:par>
                                <p:cTn id="235" presetID="6" presetClass="entr" presetSubtype="16" fill="hold" grpId="0" nodeType="withEffect">
                                  <p:stCondLst>
                                    <p:cond delay="0"/>
                                  </p:stCondLst>
                                  <p:childTnLst>
                                    <p:set>
                                      <p:cBhvr>
                                        <p:cTn id="236" dur="1" fill="hold">
                                          <p:stCondLst>
                                            <p:cond delay="0"/>
                                          </p:stCondLst>
                                        </p:cTn>
                                        <p:tgtEl>
                                          <p:spTgt spid="129"/>
                                        </p:tgtEl>
                                        <p:attrNameLst>
                                          <p:attrName>style.visibility</p:attrName>
                                        </p:attrNameLst>
                                      </p:cBhvr>
                                      <p:to>
                                        <p:strVal val="visible"/>
                                      </p:to>
                                    </p:set>
                                    <p:animEffect transition="in" filter="circle(in)">
                                      <p:cBhvr>
                                        <p:cTn id="237" dur="2000"/>
                                        <p:tgtEl>
                                          <p:spTgt spid="129"/>
                                        </p:tgtEl>
                                      </p:cBhvr>
                                    </p:animEffect>
                                  </p:childTnLst>
                                </p:cTn>
                              </p:par>
                              <p:par>
                                <p:cTn id="238" presetID="6" presetClass="entr" presetSubtype="16" fill="hold" grpId="0" nodeType="withEffect">
                                  <p:stCondLst>
                                    <p:cond delay="0"/>
                                  </p:stCondLst>
                                  <p:childTnLst>
                                    <p:set>
                                      <p:cBhvr>
                                        <p:cTn id="239" dur="1" fill="hold">
                                          <p:stCondLst>
                                            <p:cond delay="0"/>
                                          </p:stCondLst>
                                        </p:cTn>
                                        <p:tgtEl>
                                          <p:spTgt spid="130"/>
                                        </p:tgtEl>
                                        <p:attrNameLst>
                                          <p:attrName>style.visibility</p:attrName>
                                        </p:attrNameLst>
                                      </p:cBhvr>
                                      <p:to>
                                        <p:strVal val="visible"/>
                                      </p:to>
                                    </p:set>
                                    <p:animEffect transition="in" filter="circle(in)">
                                      <p:cBhvr>
                                        <p:cTn id="240" dur="2000"/>
                                        <p:tgtEl>
                                          <p:spTgt spid="130"/>
                                        </p:tgtEl>
                                      </p:cBhvr>
                                    </p:animEffect>
                                  </p:childTnLst>
                                </p:cTn>
                              </p:par>
                              <p:par>
                                <p:cTn id="241" presetID="6" presetClass="entr" presetSubtype="16" fill="hold" nodeType="withEffect">
                                  <p:stCondLst>
                                    <p:cond delay="0"/>
                                  </p:stCondLst>
                                  <p:childTnLst>
                                    <p:set>
                                      <p:cBhvr>
                                        <p:cTn id="242" dur="1" fill="hold">
                                          <p:stCondLst>
                                            <p:cond delay="0"/>
                                          </p:stCondLst>
                                        </p:cTn>
                                        <p:tgtEl>
                                          <p:spTgt spid="19"/>
                                        </p:tgtEl>
                                        <p:attrNameLst>
                                          <p:attrName>style.visibility</p:attrName>
                                        </p:attrNameLst>
                                      </p:cBhvr>
                                      <p:to>
                                        <p:strVal val="visible"/>
                                      </p:to>
                                    </p:set>
                                    <p:animEffect transition="in" filter="circle(in)">
                                      <p:cBhvr>
                                        <p:cTn id="243" dur="2000"/>
                                        <p:tgtEl>
                                          <p:spTgt spid="19"/>
                                        </p:tgtEl>
                                      </p:cBhvr>
                                    </p:animEffect>
                                  </p:childTnLst>
                                </p:cTn>
                              </p:par>
                              <p:par>
                                <p:cTn id="244" presetID="6" presetClass="entr" presetSubtype="16" fill="hold" grpId="0" nodeType="withEffect">
                                  <p:stCondLst>
                                    <p:cond delay="0"/>
                                  </p:stCondLst>
                                  <p:childTnLst>
                                    <p:set>
                                      <p:cBhvr>
                                        <p:cTn id="245" dur="1" fill="hold">
                                          <p:stCondLst>
                                            <p:cond delay="0"/>
                                          </p:stCondLst>
                                        </p:cTn>
                                        <p:tgtEl>
                                          <p:spTgt spid="132"/>
                                        </p:tgtEl>
                                        <p:attrNameLst>
                                          <p:attrName>style.visibility</p:attrName>
                                        </p:attrNameLst>
                                      </p:cBhvr>
                                      <p:to>
                                        <p:strVal val="visible"/>
                                      </p:to>
                                    </p:set>
                                    <p:animEffect transition="in" filter="circle(in)">
                                      <p:cBhvr>
                                        <p:cTn id="246" dur="2000"/>
                                        <p:tgtEl>
                                          <p:spTgt spid="132"/>
                                        </p:tgtEl>
                                      </p:cBhvr>
                                    </p:animEffect>
                                  </p:childTnLst>
                                </p:cTn>
                              </p:par>
                              <p:par>
                                <p:cTn id="247" presetID="6" presetClass="entr" presetSubtype="16" fill="hold" nodeType="withEffect">
                                  <p:stCondLst>
                                    <p:cond delay="0"/>
                                  </p:stCondLst>
                                  <p:childTnLst>
                                    <p:set>
                                      <p:cBhvr>
                                        <p:cTn id="248" dur="1" fill="hold">
                                          <p:stCondLst>
                                            <p:cond delay="0"/>
                                          </p:stCondLst>
                                        </p:cTn>
                                        <p:tgtEl>
                                          <p:spTgt spid="91"/>
                                        </p:tgtEl>
                                        <p:attrNameLst>
                                          <p:attrName>style.visibility</p:attrName>
                                        </p:attrNameLst>
                                      </p:cBhvr>
                                      <p:to>
                                        <p:strVal val="visible"/>
                                      </p:to>
                                    </p:set>
                                    <p:animEffect transition="in" filter="circle(in)">
                                      <p:cBhvr>
                                        <p:cTn id="249"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animBg="1"/>
      <p:bldP spid="13" grpId="0" animBg="1"/>
      <p:bldP spid="14" grpId="0" animBg="1"/>
      <p:bldP spid="15" grpId="0" animBg="1"/>
      <p:bldP spid="16" grpId="0" animBg="1"/>
      <p:bldP spid="17" grpId="0" animBg="1"/>
      <p:bldP spid="18" grpId="0" animBg="1"/>
      <p:bldP spid="21" grpId="0" animBg="1"/>
      <p:bldP spid="24" grpId="0" animBg="1"/>
      <p:bldP spid="25" grpId="0" animBg="1"/>
      <p:bldP spid="26" grpId="0" animBg="1"/>
      <p:bldP spid="27" grpId="0" animBg="1"/>
      <p:bldP spid="28" grpId="0" animBg="1"/>
      <p:bldP spid="29" grpId="0" animBg="1"/>
      <p:bldP spid="30" grpId="0" animBg="1"/>
      <p:bldP spid="2" grpId="0"/>
      <p:bldP spid="83" grpId="0"/>
      <p:bldP spid="84" grpId="0"/>
      <p:bldP spid="96" grpId="0"/>
      <p:bldP spid="104" grpId="0"/>
      <p:bldP spid="105" grpId="0"/>
      <p:bldP spid="107" grpId="0"/>
      <p:bldP spid="108" grpId="0"/>
      <p:bldP spid="110" grpId="0"/>
      <p:bldP spid="112" grpId="0"/>
      <p:bldP spid="114" grpId="0"/>
      <p:bldP spid="117" grpId="0"/>
      <p:bldP spid="118" grpId="0"/>
      <p:bldP spid="119" grpId="0"/>
      <p:bldP spid="122" grpId="0"/>
      <p:bldP spid="129" grpId="0"/>
      <p:bldP spid="130" grpId="0"/>
      <p:bldP spid="1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D59D-0D16-4D11-B3F8-E0503517973B}"/>
              </a:ext>
            </a:extLst>
          </p:cNvPr>
          <p:cNvSpPr>
            <a:spLocks noGrp="1"/>
          </p:cNvSpPr>
          <p:nvPr>
            <p:ph type="title"/>
          </p:nvPr>
        </p:nvSpPr>
        <p:spPr/>
        <p:txBody>
          <a:bodyPr/>
          <a:lstStyle/>
          <a:p>
            <a:r>
              <a:rPr lang="bg-BG" dirty="0"/>
              <a:t>Ползите</a:t>
            </a:r>
          </a:p>
        </p:txBody>
      </p:sp>
      <p:sp>
        <p:nvSpPr>
          <p:cNvPr id="3" name="Content Placeholder 2">
            <a:extLst>
              <a:ext uri="{FF2B5EF4-FFF2-40B4-BE49-F238E27FC236}">
                <a16:creationId xmlns:a16="http://schemas.microsoft.com/office/drawing/2014/main" id="{D04027B3-6306-4861-9583-DFC653D4967B}"/>
              </a:ext>
            </a:extLst>
          </p:cNvPr>
          <p:cNvSpPr>
            <a:spLocks noGrp="1"/>
          </p:cNvSpPr>
          <p:nvPr>
            <p:ph idx="1"/>
          </p:nvPr>
        </p:nvSpPr>
        <p:spPr/>
        <p:txBody>
          <a:bodyPr>
            <a:normAutofit/>
          </a:bodyPr>
          <a:lstStyle/>
          <a:p>
            <a:r>
              <a:rPr lang="bg-BG" dirty="0"/>
              <a:t>Максимална оптимизация на разходи (без </a:t>
            </a:r>
            <a:r>
              <a:rPr lang="bg-BG" dirty="0" err="1"/>
              <a:t>дейтацентър</a:t>
            </a:r>
            <a:r>
              <a:rPr lang="bg-BG" dirty="0"/>
              <a:t>, поддръжка, висококвалифицирана експертиза)</a:t>
            </a:r>
          </a:p>
          <a:p>
            <a:r>
              <a:rPr lang="bg-BG" dirty="0"/>
              <a:t>Без скрити разходи, бизнес модел </a:t>
            </a:r>
            <a:r>
              <a:rPr lang="en-US" dirty="0"/>
              <a:t>“As-a-service”</a:t>
            </a:r>
          </a:p>
          <a:p>
            <a:r>
              <a:rPr lang="bg-BG" dirty="0"/>
              <a:t>Според конкретните нужди на общината и гражданите</a:t>
            </a:r>
            <a:endParaRPr lang="en-US" dirty="0"/>
          </a:p>
          <a:p>
            <a:r>
              <a:rPr lang="bg-BG" dirty="0"/>
              <a:t>Бързи за внедряване</a:t>
            </a:r>
          </a:p>
          <a:p>
            <a:r>
              <a:rPr lang="bg-BG" dirty="0"/>
              <a:t>Максимална степен на надеждност</a:t>
            </a:r>
          </a:p>
          <a:p>
            <a:r>
              <a:rPr lang="bg-BG" dirty="0"/>
              <a:t>Високотехнологична и модерна визия</a:t>
            </a:r>
          </a:p>
          <a:p>
            <a:r>
              <a:rPr lang="en-US" dirty="0"/>
              <a:t>GDPR </a:t>
            </a:r>
            <a:r>
              <a:rPr lang="bg-BG" dirty="0"/>
              <a:t>отговарящи</a:t>
            </a:r>
          </a:p>
          <a:p>
            <a:r>
              <a:rPr lang="bg-BG" dirty="0"/>
              <a:t>Отворена за интеграции</a:t>
            </a:r>
            <a:endParaRPr lang="en-US" dirty="0"/>
          </a:p>
        </p:txBody>
      </p:sp>
      <p:sp>
        <p:nvSpPr>
          <p:cNvPr id="4" name="Date Placeholder 3">
            <a:extLst>
              <a:ext uri="{FF2B5EF4-FFF2-40B4-BE49-F238E27FC236}">
                <a16:creationId xmlns:a16="http://schemas.microsoft.com/office/drawing/2014/main" id="{B3E321DB-B17A-4CE2-975D-3D3744600532}"/>
              </a:ext>
            </a:extLst>
          </p:cNvPr>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a:extLst>
              <a:ext uri="{FF2B5EF4-FFF2-40B4-BE49-F238E27FC236}">
                <a16:creationId xmlns:a16="http://schemas.microsoft.com/office/drawing/2014/main" id="{AAE14010-B098-4827-ABFA-5248215327D1}"/>
              </a:ext>
            </a:extLst>
          </p:cNvPr>
          <p:cNvSpPr>
            <a:spLocks noGrp="1"/>
          </p:cNvSpPr>
          <p:nvPr>
            <p:ph type="sldNum" sz="quarter" idx="12"/>
          </p:nvPr>
        </p:nvSpPr>
        <p:spPr/>
        <p:txBody>
          <a:bodyPr/>
          <a:lstStyle/>
          <a:p>
            <a:fld id="{042A725C-C087-4391-BB5F-F304FACECCBF}" type="slidenum">
              <a:rPr lang="en-US" smtClean="0"/>
              <a:t>30</a:t>
            </a:fld>
            <a:endParaRPr lang="en-US"/>
          </a:p>
        </p:txBody>
      </p:sp>
    </p:spTree>
    <p:extLst>
      <p:ext uri="{BB962C8B-B14F-4D97-AF65-F5344CB8AC3E}">
        <p14:creationId xmlns:p14="http://schemas.microsoft.com/office/powerpoint/2010/main" val="423791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325" y="2767317"/>
            <a:ext cx="11006474" cy="875211"/>
          </a:xfrm>
        </p:spPr>
        <p:txBody>
          <a:bodyPr/>
          <a:lstStyle/>
          <a:p>
            <a:r>
              <a:rPr lang="bg-BG" dirty="0"/>
              <a:t>БЛАГОДАРЯ ВИ ЗА ВНИМАНИЕТО!</a:t>
            </a:r>
            <a:endParaRPr lang="en-US" dirty="0"/>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31</a:t>
            </a:fld>
            <a:endParaRPr lang="en-US"/>
          </a:p>
        </p:txBody>
      </p:sp>
    </p:spTree>
    <p:extLst>
      <p:ext uri="{BB962C8B-B14F-4D97-AF65-F5344CB8AC3E}">
        <p14:creationId xmlns:p14="http://schemas.microsoft.com/office/powerpoint/2010/main" val="109122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g-BG" dirty="0"/>
              <a:t>Да започнем с малко исторически данни…</a:t>
            </a:r>
            <a:endParaRPr lang="en-US" dirty="0"/>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4</a:t>
            </a:fld>
            <a:endParaRPr lang="en-US"/>
          </a:p>
        </p:txBody>
      </p:sp>
      <p:pic>
        <p:nvPicPr>
          <p:cNvPr id="8194" name="Picture 2" descr="Ð ÐµÐ·ÑÐ»ÑÐ°Ñ Ñ Ð¸Ð·Ð¾Ð±ÑÐ°Ð¶ÐµÐ½Ð¸Ðµ Ð·Ð° history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21" y="1554162"/>
            <a:ext cx="5080915" cy="477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2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1000" fill="hold"/>
                                        <p:tgtEl>
                                          <p:spTgt spid="8194"/>
                                        </p:tgtEl>
                                        <p:attrNameLst>
                                          <p:attrName>ppt_w</p:attrName>
                                        </p:attrNameLst>
                                      </p:cBhvr>
                                      <p:tavLst>
                                        <p:tav tm="0">
                                          <p:val>
                                            <p:fltVal val="0"/>
                                          </p:val>
                                        </p:tav>
                                        <p:tav tm="100000">
                                          <p:val>
                                            <p:strVal val="#ppt_w"/>
                                          </p:val>
                                        </p:tav>
                                      </p:tavLst>
                                    </p:anim>
                                    <p:anim calcmode="lin" valueType="num">
                                      <p:cBhvr>
                                        <p:cTn id="13" dur="1000" fill="hold"/>
                                        <p:tgtEl>
                                          <p:spTgt spid="8194"/>
                                        </p:tgtEl>
                                        <p:attrNameLst>
                                          <p:attrName>ppt_h</p:attrName>
                                        </p:attrNameLst>
                                      </p:cBhvr>
                                      <p:tavLst>
                                        <p:tav tm="0">
                                          <p:val>
                                            <p:fltVal val="0"/>
                                          </p:val>
                                        </p:tav>
                                        <p:tav tm="100000">
                                          <p:val>
                                            <p:strVal val="#ppt_h"/>
                                          </p:val>
                                        </p:tav>
                                      </p:tavLst>
                                    </p:anim>
                                    <p:anim calcmode="lin" valueType="num">
                                      <p:cBhvr>
                                        <p:cTn id="14" dur="1000" fill="hold"/>
                                        <p:tgtEl>
                                          <p:spTgt spid="8194"/>
                                        </p:tgtEl>
                                        <p:attrNameLst>
                                          <p:attrName>style.rotation</p:attrName>
                                        </p:attrNameLst>
                                      </p:cBhvr>
                                      <p:tavLst>
                                        <p:tav tm="0">
                                          <p:val>
                                            <p:fltVal val="90"/>
                                          </p:val>
                                        </p:tav>
                                        <p:tav tm="100000">
                                          <p:val>
                                            <p:fltVal val="0"/>
                                          </p:val>
                                        </p:tav>
                                      </p:tavLst>
                                    </p:anim>
                                    <p:animEffect transition="in" filter="fade">
                                      <p:cBhvr>
                                        <p:cTn id="15"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Световната тенденция…1960</a:t>
            </a:r>
            <a:endParaRPr lang="en-US" dirty="0"/>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5</a:t>
            </a:fld>
            <a:endParaRPr lang="en-US"/>
          </a:p>
        </p:txBody>
      </p:sp>
      <p:pic>
        <p:nvPicPr>
          <p:cNvPr id="2050" name="Picture 2" descr="Ð ÐµÐ·ÑÐ»ÑÐ°Ñ Ñ Ð¸Ð·Ð¾Ð±ÑÐ°Ð¶ÐµÐ½Ð¸Ðµ Ð·Ð° city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150" y="3683953"/>
            <a:ext cx="4600144" cy="2127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Ð ÐµÐ·ÑÐ»ÑÐ°Ñ Ñ Ð¸Ð·Ð¾Ð±ÑÐ°Ð¶ÐµÐ½Ð¸Ðµ Ð·Ð° villag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2" y="2013921"/>
            <a:ext cx="3800115" cy="13427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346"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1603" y="3841190"/>
            <a:ext cx="798689" cy="7865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930437" y="5001672"/>
            <a:ext cx="800063" cy="369332"/>
          </a:xfrm>
          <a:prstGeom prst="rect">
            <a:avLst/>
          </a:prstGeom>
          <a:noFill/>
        </p:spPr>
        <p:txBody>
          <a:bodyPr wrap="square" rtlCol="0">
            <a:spAutoFit/>
          </a:bodyPr>
          <a:lstStyle/>
          <a:p>
            <a:r>
              <a:rPr lang="en-US" dirty="0"/>
              <a:t>~</a:t>
            </a:r>
            <a:r>
              <a:rPr lang="bg-BG" dirty="0"/>
              <a:t>66%</a:t>
            </a:r>
            <a:endParaRPr lang="en-US" dirty="0"/>
          </a:p>
        </p:txBody>
      </p:sp>
      <p:sp>
        <p:nvSpPr>
          <p:cNvPr id="14" name="TextBox 13"/>
          <p:cNvSpPr txBox="1"/>
          <p:nvPr/>
        </p:nvSpPr>
        <p:spPr>
          <a:xfrm>
            <a:off x="8845038" y="3100766"/>
            <a:ext cx="803234" cy="369332"/>
          </a:xfrm>
          <a:prstGeom prst="rect">
            <a:avLst/>
          </a:prstGeom>
          <a:noFill/>
        </p:spPr>
        <p:txBody>
          <a:bodyPr wrap="square" rtlCol="0">
            <a:spAutoFit/>
          </a:bodyPr>
          <a:lstStyle/>
          <a:p>
            <a:r>
              <a:rPr lang="en-US"/>
              <a:t>~</a:t>
            </a:r>
            <a:r>
              <a:rPr lang="en-US" dirty="0"/>
              <a:t>3</a:t>
            </a:r>
            <a:r>
              <a:rPr lang="bg-BG"/>
              <a:t>4</a:t>
            </a:r>
            <a:r>
              <a:rPr lang="bg-BG" dirty="0"/>
              <a:t>%</a:t>
            </a:r>
            <a:endParaRPr lang="en-US" dirty="0"/>
          </a:p>
        </p:txBody>
      </p:sp>
      <p:pic>
        <p:nvPicPr>
          <p:cNvPr id="15"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4860"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7522"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0779"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4036"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8501"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1758"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5015" y="2173941"/>
            <a:ext cx="786514" cy="78651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330557" y="3841190"/>
            <a:ext cx="798689" cy="796853"/>
            <a:chOff x="3330557" y="3841190"/>
            <a:chExt cx="798689" cy="796853"/>
          </a:xfrm>
        </p:grpSpPr>
        <p:pic>
          <p:nvPicPr>
            <p:cNvPr id="36" name="Picture 2" descr="Ð ÐµÐ·ÑÐ»ÑÐ°Ñ Ñ Ð¸Ð·Ð¾Ð±ÑÐ°Ð¶ÐµÐ½Ð¸Ðµ Ð·Ð° person png"/>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4301" b="48127"/>
            <a:stretch/>
          </p:blipFill>
          <p:spPr bwMode="auto">
            <a:xfrm>
              <a:off x="3330557" y="3841190"/>
              <a:ext cx="764335" cy="40798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Ð ÐµÐ·ÑÐ»ÑÐ°Ñ Ñ Ð¸Ð·Ð¾Ð±ÑÐ°Ð¶ÐµÐ½Ð¸Ðµ Ð·Ð° person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2227"/>
            <a:stretch/>
          </p:blipFill>
          <p:spPr bwMode="auto">
            <a:xfrm>
              <a:off x="3330557" y="4262299"/>
              <a:ext cx="798689" cy="3757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8075244" y="2173941"/>
            <a:ext cx="798689" cy="796853"/>
            <a:chOff x="3330557" y="3841190"/>
            <a:chExt cx="798689" cy="796853"/>
          </a:xfrm>
        </p:grpSpPr>
        <p:pic>
          <p:nvPicPr>
            <p:cNvPr id="27" name="Picture 2" descr="Ð ÐµÐ·ÑÐ»ÑÐ°Ñ Ñ Ð¸Ð·Ð¾Ð±ÑÐ°Ð¶ÐµÐ½Ð¸Ðµ Ð·Ð° person png"/>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4301" b="48127"/>
            <a:stretch/>
          </p:blipFill>
          <p:spPr bwMode="auto">
            <a:xfrm>
              <a:off x="3330557" y="3841190"/>
              <a:ext cx="764335" cy="4079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Ð ÐµÐ·ÑÐ»ÑÐ°Ñ Ñ Ð¸Ð·Ð¾Ð±ÑÐ°Ð¶ÐµÐ½Ð¸Ðµ Ð·Ð° person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2227"/>
            <a:stretch/>
          </p:blipFill>
          <p:spPr bwMode="auto">
            <a:xfrm>
              <a:off x="3330557" y="4262299"/>
              <a:ext cx="798689" cy="37574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7155180" y="6147660"/>
            <a:ext cx="3284220" cy="369332"/>
          </a:xfrm>
          <a:prstGeom prst="rect">
            <a:avLst/>
          </a:prstGeom>
          <a:noFill/>
        </p:spPr>
        <p:txBody>
          <a:bodyPr wrap="square" rtlCol="0">
            <a:spAutoFit/>
          </a:bodyPr>
          <a:lstStyle/>
          <a:p>
            <a:r>
              <a:rPr lang="bg-BG" dirty="0"/>
              <a:t>Източник: Световна Банка</a:t>
            </a:r>
            <a:endParaRPr lang="en-US" dirty="0"/>
          </a:p>
        </p:txBody>
      </p:sp>
    </p:spTree>
    <p:extLst>
      <p:ext uri="{BB962C8B-B14F-4D97-AF65-F5344CB8AC3E}">
        <p14:creationId xmlns:p14="http://schemas.microsoft.com/office/powerpoint/2010/main" val="221922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Световната тенденция…1980</a:t>
            </a:r>
            <a:endParaRPr lang="en-US" dirty="0"/>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6</a:t>
            </a:fld>
            <a:endParaRPr lang="en-US"/>
          </a:p>
        </p:txBody>
      </p:sp>
      <p:pic>
        <p:nvPicPr>
          <p:cNvPr id="2050" name="Picture 2" descr="Ð ÐµÐ·ÑÐ»ÑÐ°Ñ Ñ Ð¸Ð·Ð¾Ð±ÑÐ°Ð¶ÐµÐ½Ð¸Ðµ Ð·Ð° city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150" y="3683953"/>
            <a:ext cx="4600144" cy="2127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Ð ÐµÐ·ÑÐ»ÑÐ°Ñ Ñ Ð¸Ð·Ð¾Ð±ÑÐ°Ð¶ÐµÐ½Ð¸Ðµ Ð·Ð° villag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2" y="2013921"/>
            <a:ext cx="3800115" cy="13427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346"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1603" y="3841190"/>
            <a:ext cx="798689" cy="7865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930437" y="5001672"/>
            <a:ext cx="825463" cy="369332"/>
          </a:xfrm>
          <a:prstGeom prst="rect">
            <a:avLst/>
          </a:prstGeom>
          <a:noFill/>
        </p:spPr>
        <p:txBody>
          <a:bodyPr wrap="square" rtlCol="0">
            <a:spAutoFit/>
          </a:bodyPr>
          <a:lstStyle/>
          <a:p>
            <a:r>
              <a:rPr lang="en-US" dirty="0"/>
              <a:t>~</a:t>
            </a:r>
            <a:r>
              <a:rPr lang="bg-BG" dirty="0"/>
              <a:t>60%</a:t>
            </a:r>
            <a:endParaRPr lang="en-US" dirty="0"/>
          </a:p>
        </p:txBody>
      </p:sp>
      <p:sp>
        <p:nvSpPr>
          <p:cNvPr id="14" name="TextBox 13"/>
          <p:cNvSpPr txBox="1"/>
          <p:nvPr/>
        </p:nvSpPr>
        <p:spPr>
          <a:xfrm>
            <a:off x="8845038" y="3100766"/>
            <a:ext cx="803234" cy="369332"/>
          </a:xfrm>
          <a:prstGeom prst="rect">
            <a:avLst/>
          </a:prstGeom>
          <a:noFill/>
        </p:spPr>
        <p:txBody>
          <a:bodyPr wrap="square" rtlCol="0">
            <a:spAutoFit/>
          </a:bodyPr>
          <a:lstStyle/>
          <a:p>
            <a:r>
              <a:rPr lang="en-US" dirty="0"/>
              <a:t>~</a:t>
            </a:r>
            <a:r>
              <a:rPr lang="bg-BG" dirty="0"/>
              <a:t>40%</a:t>
            </a:r>
            <a:endParaRPr lang="en-US" dirty="0"/>
          </a:p>
        </p:txBody>
      </p:sp>
      <p:pic>
        <p:nvPicPr>
          <p:cNvPr id="15"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4860"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7522"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0779"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4036"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8501"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1758"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5015"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2657" y="2181084"/>
            <a:ext cx="786514" cy="78651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7155180" y="6147660"/>
            <a:ext cx="3284220" cy="369332"/>
          </a:xfrm>
          <a:prstGeom prst="rect">
            <a:avLst/>
          </a:prstGeom>
          <a:noFill/>
        </p:spPr>
        <p:txBody>
          <a:bodyPr wrap="square" rtlCol="0">
            <a:spAutoFit/>
          </a:bodyPr>
          <a:lstStyle/>
          <a:p>
            <a:r>
              <a:rPr lang="bg-BG" dirty="0"/>
              <a:t>Източник: Световна Банка</a:t>
            </a:r>
            <a:endParaRPr lang="en-US" dirty="0"/>
          </a:p>
        </p:txBody>
      </p:sp>
    </p:spTree>
    <p:extLst>
      <p:ext uri="{BB962C8B-B14F-4D97-AF65-F5344CB8AC3E}">
        <p14:creationId xmlns:p14="http://schemas.microsoft.com/office/powerpoint/2010/main" val="954687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a:t>Световната тенденция…2000</a:t>
            </a:r>
            <a:endParaRPr lang="en-US" dirty="0"/>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7</a:t>
            </a:fld>
            <a:endParaRPr lang="en-US"/>
          </a:p>
        </p:txBody>
      </p:sp>
      <p:pic>
        <p:nvPicPr>
          <p:cNvPr id="2050" name="Picture 2" descr="Ð ÐµÐ·ÑÐ»ÑÐ°Ñ Ñ Ð¸Ð·Ð¾Ð±ÑÐ°Ð¶ÐµÐ½Ð¸Ðµ Ð·Ð° city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150" y="3683953"/>
            <a:ext cx="4600144" cy="2127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Ð ÐµÐ·ÑÐ»ÑÐ°Ñ Ñ Ð¸Ð·Ð¾Ð±ÑÐ°Ð¶ÐµÐ½Ð¸Ðµ Ð·Ð° villag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2" y="2013921"/>
            <a:ext cx="3800115" cy="13427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346"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1603" y="3841190"/>
            <a:ext cx="798689" cy="7865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930437" y="5001672"/>
            <a:ext cx="825463" cy="369332"/>
          </a:xfrm>
          <a:prstGeom prst="rect">
            <a:avLst/>
          </a:prstGeom>
          <a:noFill/>
        </p:spPr>
        <p:txBody>
          <a:bodyPr wrap="square" rtlCol="0">
            <a:spAutoFit/>
          </a:bodyPr>
          <a:lstStyle/>
          <a:p>
            <a:r>
              <a:rPr lang="en-US" dirty="0"/>
              <a:t>~</a:t>
            </a:r>
            <a:r>
              <a:rPr lang="bg-BG" dirty="0"/>
              <a:t>50%</a:t>
            </a:r>
            <a:endParaRPr lang="en-US" dirty="0"/>
          </a:p>
        </p:txBody>
      </p:sp>
      <p:sp>
        <p:nvSpPr>
          <p:cNvPr id="14" name="TextBox 13"/>
          <p:cNvSpPr txBox="1"/>
          <p:nvPr/>
        </p:nvSpPr>
        <p:spPr>
          <a:xfrm>
            <a:off x="8845038" y="3100766"/>
            <a:ext cx="803234" cy="369332"/>
          </a:xfrm>
          <a:prstGeom prst="rect">
            <a:avLst/>
          </a:prstGeom>
          <a:noFill/>
        </p:spPr>
        <p:txBody>
          <a:bodyPr wrap="square" rtlCol="0">
            <a:spAutoFit/>
          </a:bodyPr>
          <a:lstStyle/>
          <a:p>
            <a:r>
              <a:rPr lang="en-US" dirty="0"/>
              <a:t>~</a:t>
            </a:r>
            <a:r>
              <a:rPr lang="bg-BG" dirty="0"/>
              <a:t>50%</a:t>
            </a:r>
            <a:endParaRPr lang="en-US" dirty="0"/>
          </a:p>
        </p:txBody>
      </p:sp>
      <p:pic>
        <p:nvPicPr>
          <p:cNvPr id="15"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4860"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7522"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0779"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8501"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1758"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5015"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2657" y="2181084"/>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40859" y="2181084"/>
            <a:ext cx="786514" cy="78651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155180" y="6147660"/>
            <a:ext cx="3284220" cy="369332"/>
          </a:xfrm>
          <a:prstGeom prst="rect">
            <a:avLst/>
          </a:prstGeom>
          <a:noFill/>
        </p:spPr>
        <p:txBody>
          <a:bodyPr wrap="square" rtlCol="0">
            <a:spAutoFit/>
          </a:bodyPr>
          <a:lstStyle/>
          <a:p>
            <a:r>
              <a:rPr lang="bg-BG" dirty="0"/>
              <a:t>Източник: Световна Банка</a:t>
            </a:r>
            <a:endParaRPr lang="en-US" dirty="0"/>
          </a:p>
        </p:txBody>
      </p:sp>
    </p:spTree>
    <p:extLst>
      <p:ext uri="{BB962C8B-B14F-4D97-AF65-F5344CB8AC3E}">
        <p14:creationId xmlns:p14="http://schemas.microsoft.com/office/powerpoint/2010/main" val="139892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Световната тенденция…2016</a:t>
            </a:r>
            <a:endParaRPr lang="en-US" dirty="0"/>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8</a:t>
            </a:fld>
            <a:endParaRPr lang="en-US"/>
          </a:p>
        </p:txBody>
      </p:sp>
      <p:pic>
        <p:nvPicPr>
          <p:cNvPr id="2050" name="Picture 2" descr="Ð ÐµÐ·ÑÐ»ÑÐ°Ñ Ñ Ð¸Ð·Ð¾Ð±ÑÐ°Ð¶ÐµÐ½Ð¸Ðµ Ð·Ð° city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150" y="3683953"/>
            <a:ext cx="4600144" cy="2127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Ð ÐµÐ·ÑÐ»ÑÐ°Ñ Ñ Ð¸Ð·Ð¾Ð±ÑÐ°Ð¶ÐµÐ½Ð¸Ðµ Ð·Ð° villag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2" y="2013921"/>
            <a:ext cx="3800115" cy="13427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346"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1603" y="3841190"/>
            <a:ext cx="798689" cy="7865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930437" y="5001672"/>
            <a:ext cx="774663" cy="369332"/>
          </a:xfrm>
          <a:prstGeom prst="rect">
            <a:avLst/>
          </a:prstGeom>
          <a:noFill/>
        </p:spPr>
        <p:txBody>
          <a:bodyPr wrap="square" rtlCol="0">
            <a:spAutoFit/>
          </a:bodyPr>
          <a:lstStyle/>
          <a:p>
            <a:r>
              <a:rPr lang="en-US" dirty="0"/>
              <a:t>~</a:t>
            </a:r>
            <a:r>
              <a:rPr lang="bg-BG" dirty="0"/>
              <a:t>45%</a:t>
            </a:r>
            <a:endParaRPr lang="en-US" dirty="0"/>
          </a:p>
        </p:txBody>
      </p:sp>
      <p:sp>
        <p:nvSpPr>
          <p:cNvPr id="14" name="TextBox 13"/>
          <p:cNvSpPr txBox="1"/>
          <p:nvPr/>
        </p:nvSpPr>
        <p:spPr>
          <a:xfrm>
            <a:off x="8845038" y="3100766"/>
            <a:ext cx="795821" cy="369332"/>
          </a:xfrm>
          <a:prstGeom prst="rect">
            <a:avLst/>
          </a:prstGeom>
          <a:noFill/>
        </p:spPr>
        <p:txBody>
          <a:bodyPr wrap="square" rtlCol="0">
            <a:spAutoFit/>
          </a:bodyPr>
          <a:lstStyle/>
          <a:p>
            <a:r>
              <a:rPr lang="en-US" dirty="0"/>
              <a:t>~</a:t>
            </a:r>
            <a:r>
              <a:rPr lang="bg-BG" dirty="0"/>
              <a:t>55%</a:t>
            </a:r>
            <a:endParaRPr lang="en-US" dirty="0"/>
          </a:p>
        </p:txBody>
      </p:sp>
      <p:pic>
        <p:nvPicPr>
          <p:cNvPr id="15"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4860"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8501"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1758"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5015"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2657" y="2181084"/>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40859" y="2181084"/>
            <a:ext cx="786514" cy="78651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2127522" y="3836020"/>
            <a:ext cx="798689" cy="796853"/>
            <a:chOff x="3330557" y="3841190"/>
            <a:chExt cx="798689" cy="796853"/>
          </a:xfrm>
        </p:grpSpPr>
        <p:pic>
          <p:nvPicPr>
            <p:cNvPr id="30" name="Picture 2" descr="Ð ÐµÐ·ÑÐ»ÑÐ°Ñ Ñ Ð¸Ð·Ð¾Ð±ÑÐ°Ð¶ÐµÐ½Ð¸Ðµ Ð·Ð° person png"/>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4301" b="48127"/>
            <a:stretch/>
          </p:blipFill>
          <p:spPr bwMode="auto">
            <a:xfrm>
              <a:off x="3330557" y="3841190"/>
              <a:ext cx="764335" cy="4079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Ð ÐµÐ·ÑÐ»ÑÐ°Ñ Ñ Ð¸Ð·Ð¾Ð±ÑÐ°Ð¶ÐµÐ½Ð¸Ðµ Ð·Ð° person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2227"/>
            <a:stretch/>
          </p:blipFill>
          <p:spPr bwMode="auto">
            <a:xfrm>
              <a:off x="3330557" y="4262299"/>
              <a:ext cx="798689" cy="3757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10014528" y="2181084"/>
            <a:ext cx="798689" cy="796853"/>
            <a:chOff x="3330557" y="3841190"/>
            <a:chExt cx="798689" cy="796853"/>
          </a:xfrm>
        </p:grpSpPr>
        <p:pic>
          <p:nvPicPr>
            <p:cNvPr id="40" name="Picture 2" descr="Ð ÐµÐ·ÑÐ»ÑÐ°Ñ Ñ Ð¸Ð·Ð¾Ð±ÑÐ°Ð¶ÐµÐ½Ð¸Ðµ Ð·Ð° person png"/>
            <p:cNvPicPr>
              <a:picLocks noChangeAspect="1" noChangeArrowheads="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4301" b="48127"/>
            <a:stretch/>
          </p:blipFill>
          <p:spPr bwMode="auto">
            <a:xfrm>
              <a:off x="3330557" y="3841190"/>
              <a:ext cx="764335" cy="4079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Ð ÐµÐ·ÑÐ»ÑÐ°Ñ Ñ Ð¸Ð·Ð¾Ð±ÑÐ°Ð¶ÐµÐ½Ð¸Ðµ Ð·Ð° person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2227"/>
            <a:stretch/>
          </p:blipFill>
          <p:spPr bwMode="auto">
            <a:xfrm>
              <a:off x="3330557" y="4262299"/>
              <a:ext cx="798689" cy="375744"/>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TextBox 41"/>
          <p:cNvSpPr txBox="1"/>
          <p:nvPr/>
        </p:nvSpPr>
        <p:spPr>
          <a:xfrm>
            <a:off x="7155180" y="6147660"/>
            <a:ext cx="3284220" cy="369332"/>
          </a:xfrm>
          <a:prstGeom prst="rect">
            <a:avLst/>
          </a:prstGeom>
          <a:noFill/>
        </p:spPr>
        <p:txBody>
          <a:bodyPr wrap="square" rtlCol="0">
            <a:spAutoFit/>
          </a:bodyPr>
          <a:lstStyle/>
          <a:p>
            <a:r>
              <a:rPr lang="bg-BG" dirty="0"/>
              <a:t>Източник: Световна Банка</a:t>
            </a:r>
            <a:endParaRPr lang="en-US" dirty="0"/>
          </a:p>
        </p:txBody>
      </p:sp>
    </p:spTree>
    <p:extLst>
      <p:ext uri="{BB962C8B-B14F-4D97-AF65-F5344CB8AC3E}">
        <p14:creationId xmlns:p14="http://schemas.microsoft.com/office/powerpoint/2010/main" val="166559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Световната тенденция…20</a:t>
            </a:r>
            <a:r>
              <a:rPr lang="en-US" dirty="0"/>
              <a:t>50</a:t>
            </a:r>
          </a:p>
        </p:txBody>
      </p:sp>
      <p:sp>
        <p:nvSpPr>
          <p:cNvPr id="4" name="Date Placeholder 3"/>
          <p:cNvSpPr>
            <a:spLocks noGrp="1"/>
          </p:cNvSpPr>
          <p:nvPr>
            <p:ph type="dt" sz="half" idx="10"/>
          </p:nvPr>
        </p:nvSpPr>
        <p:spPr/>
        <p:txBody>
          <a:bodyPr/>
          <a:lstStyle/>
          <a:p>
            <a:fld id="{3BDACDAF-05A6-4F47-887A-E4912F7A0553}" type="datetime1">
              <a:rPr lang="en-US" smtClean="0"/>
              <a:t>10/31/2018</a:t>
            </a:fld>
            <a:endParaRPr lang="en-US"/>
          </a:p>
        </p:txBody>
      </p:sp>
      <p:sp>
        <p:nvSpPr>
          <p:cNvPr id="5" name="Slide Number Placeholder 4"/>
          <p:cNvSpPr>
            <a:spLocks noGrp="1"/>
          </p:cNvSpPr>
          <p:nvPr>
            <p:ph type="sldNum" sz="quarter" idx="12"/>
          </p:nvPr>
        </p:nvSpPr>
        <p:spPr/>
        <p:txBody>
          <a:bodyPr/>
          <a:lstStyle/>
          <a:p>
            <a:fld id="{042A725C-C087-4391-BB5F-F304FACECCBF}" type="slidenum">
              <a:rPr lang="en-US" smtClean="0"/>
              <a:t>9</a:t>
            </a:fld>
            <a:endParaRPr lang="en-US"/>
          </a:p>
        </p:txBody>
      </p:sp>
      <p:pic>
        <p:nvPicPr>
          <p:cNvPr id="2050" name="Picture 2" descr="Ð ÐµÐ·ÑÐ»ÑÐ°Ñ Ñ Ð¸Ð·Ð¾Ð±ÑÐ°Ð¶ÐµÐ½Ð¸Ðµ Ð·Ð° city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150" y="3683953"/>
            <a:ext cx="4600144" cy="2127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Ð ÐµÐ·ÑÐ»ÑÐ°Ñ Ñ Ð¸Ð·Ð¾Ð±ÑÐ°Ð¶ÐµÐ½Ð¸Ðµ Ð·Ð° villag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2" y="2013921"/>
            <a:ext cx="3800115" cy="13427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346"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1603" y="3841190"/>
            <a:ext cx="798689" cy="7865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930437" y="5001672"/>
            <a:ext cx="774663" cy="369332"/>
          </a:xfrm>
          <a:prstGeom prst="rect">
            <a:avLst/>
          </a:prstGeom>
          <a:noFill/>
        </p:spPr>
        <p:txBody>
          <a:bodyPr wrap="square" rtlCol="0">
            <a:spAutoFit/>
          </a:bodyPr>
          <a:lstStyle/>
          <a:p>
            <a:r>
              <a:rPr lang="en-US" dirty="0"/>
              <a:t>~30</a:t>
            </a:r>
            <a:r>
              <a:rPr lang="bg-BG" dirty="0"/>
              <a:t>%</a:t>
            </a:r>
            <a:endParaRPr lang="en-US" dirty="0"/>
          </a:p>
        </p:txBody>
      </p:sp>
      <p:sp>
        <p:nvSpPr>
          <p:cNvPr id="14" name="TextBox 13"/>
          <p:cNvSpPr txBox="1"/>
          <p:nvPr/>
        </p:nvSpPr>
        <p:spPr>
          <a:xfrm>
            <a:off x="8845038" y="3100766"/>
            <a:ext cx="795821" cy="369332"/>
          </a:xfrm>
          <a:prstGeom prst="rect">
            <a:avLst/>
          </a:prstGeom>
          <a:noFill/>
        </p:spPr>
        <p:txBody>
          <a:bodyPr wrap="square" rtlCol="0">
            <a:spAutoFit/>
          </a:bodyPr>
          <a:lstStyle/>
          <a:p>
            <a:r>
              <a:rPr lang="en-US" dirty="0"/>
              <a:t>~70</a:t>
            </a:r>
            <a:r>
              <a:rPr lang="bg-BG" dirty="0"/>
              <a:t>%</a:t>
            </a:r>
            <a:endParaRPr lang="en-US" dirty="0"/>
          </a:p>
        </p:txBody>
      </p:sp>
      <p:pic>
        <p:nvPicPr>
          <p:cNvPr id="15" name="Picture 2" descr="Ð ÐµÐ·ÑÐ»ÑÐ°Ñ Ñ Ð¸Ð·Ð¾Ð±ÑÐ°Ð¶ÐµÐ½Ð¸Ðµ Ð·Ð° perso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4860" y="3841190"/>
            <a:ext cx="798689" cy="7865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8501"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1758"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5015" y="2173941"/>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82657" y="2181084"/>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40859" y="2181084"/>
            <a:ext cx="786514" cy="78651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155180" y="6147660"/>
            <a:ext cx="3284220" cy="369332"/>
          </a:xfrm>
          <a:prstGeom prst="rect">
            <a:avLst/>
          </a:prstGeom>
          <a:noFill/>
        </p:spPr>
        <p:txBody>
          <a:bodyPr wrap="square" rtlCol="0">
            <a:spAutoFit/>
          </a:bodyPr>
          <a:lstStyle/>
          <a:p>
            <a:r>
              <a:rPr lang="bg-BG" dirty="0"/>
              <a:t>Източник: Световна Банка</a:t>
            </a:r>
            <a:endParaRPr lang="en-US" dirty="0"/>
          </a:p>
        </p:txBody>
      </p:sp>
      <p:pic>
        <p:nvPicPr>
          <p:cNvPr id="27"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1941" y="2183114"/>
            <a:ext cx="786514" cy="7865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Ð ÐµÐ·ÑÐ»ÑÐ°Ñ Ñ Ð¸Ð·Ð¾Ð±ÑÐ°Ð¶ÐµÐ½Ð¸Ðµ Ð·Ð° person 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95610" y="2188227"/>
            <a:ext cx="786514" cy="78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708600"/>
      </p:ext>
    </p:extLst>
  </p:cSld>
  <p:clrMapOvr>
    <a:masterClrMapping/>
  </p:clrMapOvr>
</p:sld>
</file>

<file path=ppt/theme/theme1.xml><?xml version="1.0" encoding="utf-8"?>
<a:theme xmlns:a="http://schemas.openxmlformats.org/drawingml/2006/main" name="Тема на Office">
  <a:themeElements>
    <a:clrScheme name="Telelink">
      <a:dk1>
        <a:srgbClr val="5F5F5F"/>
      </a:dk1>
      <a:lt1>
        <a:srgbClr val="FFFFFF"/>
      </a:lt1>
      <a:dk2>
        <a:srgbClr val="5F5F5F"/>
      </a:dk2>
      <a:lt2>
        <a:srgbClr val="FFFFFF"/>
      </a:lt2>
      <a:accent1>
        <a:srgbClr val="006BAD"/>
      </a:accent1>
      <a:accent2>
        <a:srgbClr val="FF6900"/>
      </a:accent2>
      <a:accent3>
        <a:srgbClr val="595959"/>
      </a:accent3>
      <a:accent4>
        <a:srgbClr val="0089DE"/>
      </a:accent4>
      <a:accent5>
        <a:srgbClr val="FF860D"/>
      </a:accent5>
      <a:accent6>
        <a:srgbClr val="B2B2B2"/>
      </a:accent6>
      <a:hlink>
        <a:srgbClr val="4FBCFF"/>
      </a:hlink>
      <a:folHlink>
        <a:srgbClr val="B2B2B2"/>
      </a:folHlink>
    </a:clrScheme>
    <a:fontScheme name="По избор 2">
      <a:majorFont>
        <a:latin typeface="Arial Black"/>
        <a:ea typeface=""/>
        <a:cs typeface=""/>
      </a:majorFont>
      <a:minorFont>
        <a:latin typeface="Arial"/>
        <a:ea typeface=""/>
        <a:cs typeface=""/>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на Office">
  <a:themeElements>
    <a:clrScheme name="О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1170</TotalTime>
  <Words>1208</Words>
  <Application>Microsoft Office PowerPoint</Application>
  <PresentationFormat>Widescreen</PresentationFormat>
  <Paragraphs>236</Paragraphs>
  <Slides>31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MS PGothic</vt:lpstr>
      <vt:lpstr>Arial</vt:lpstr>
      <vt:lpstr>Arial Black</vt:lpstr>
      <vt:lpstr>Calibri</vt:lpstr>
      <vt:lpstr>Segoe UI</vt:lpstr>
      <vt:lpstr>Segoe UI Light</vt:lpstr>
      <vt:lpstr>Wingdings</vt:lpstr>
      <vt:lpstr>Тема на Office</vt:lpstr>
      <vt:lpstr>In the name of SMART cities</vt:lpstr>
      <vt:lpstr>Защо сме тук?</vt:lpstr>
      <vt:lpstr>PowerPoint Presentation</vt:lpstr>
      <vt:lpstr>Да започнем с малко исторически данни…</vt:lpstr>
      <vt:lpstr>Световната тенденция…1960</vt:lpstr>
      <vt:lpstr>Световната тенденция…1980</vt:lpstr>
      <vt:lpstr>Световната тенденция…2000</vt:lpstr>
      <vt:lpstr>Световната тенденция…2016</vt:lpstr>
      <vt:lpstr>Световната тенденция…2050</vt:lpstr>
      <vt:lpstr>  …2000</vt:lpstr>
      <vt:lpstr>  …2016</vt:lpstr>
      <vt:lpstr>Предизвикателствата</vt:lpstr>
      <vt:lpstr>В основата на решението…</vt:lpstr>
      <vt:lpstr>Да навържем точките…</vt:lpstr>
      <vt:lpstr>Предизвикателствата…</vt:lpstr>
      <vt:lpstr>Често срещана практика</vt:lpstr>
      <vt:lpstr>Нашият подход…  Интегриране и добавяне на аналитики</vt:lpstr>
      <vt:lpstr>Big Data</vt:lpstr>
      <vt:lpstr>Нашите решения...</vt:lpstr>
      <vt:lpstr>PowerPoint Presentation</vt:lpstr>
      <vt:lpstr>User Experience</vt:lpstr>
      <vt:lpstr>Back-Office</vt:lpstr>
      <vt:lpstr>Live View</vt:lpstr>
      <vt:lpstr>Smart Parking</vt:lpstr>
      <vt:lpstr>Telelink Traffic Control Center (T2C2)</vt:lpstr>
      <vt:lpstr>PowerPoint Presentation</vt:lpstr>
      <vt:lpstr>MoI Intelligent Surveillance</vt:lpstr>
      <vt:lpstr>PowerPoint Presentation</vt:lpstr>
      <vt:lpstr>Environment monitoring</vt:lpstr>
      <vt:lpstr>Ползите</vt:lpstr>
      <vt:lpstr>БЛАГОДАРЯ ВИ ЗА ВНИМАНИЕТО!</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creator>Anim</dc:creator>
  <cp:lastModifiedBy>Stefan Malinowski</cp:lastModifiedBy>
  <cp:revision>101</cp:revision>
  <dcterms:created xsi:type="dcterms:W3CDTF">2018-02-05T08:41:45Z</dcterms:created>
  <dcterms:modified xsi:type="dcterms:W3CDTF">2018-10-31T07:55:59Z</dcterms:modified>
</cp:coreProperties>
</file>