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</p:embeddedFont>
    <p:embeddedFont>
      <p:font typeface="Amatic SC" panose="020B0604020202020204" charset="-79"/>
      <p:regular r:id="rId12"/>
      <p:bold r:id="rId13"/>
    </p:embeddedFont>
    <p:embeddedFont>
      <p:font typeface="Source Code Pro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vkanin@greenlife.b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pic-Vita Ver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2532"/>
            <a:ext cx="9144000" cy="385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VITA-VERD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425" y="61532"/>
            <a:ext cx="2097025" cy="1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70" y="193793"/>
            <a:ext cx="2979065" cy="96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8520900" y="4536900"/>
            <a:ext cx="623100" cy="606600"/>
          </a:xfrm>
          <a:prstGeom prst="rect">
            <a:avLst/>
          </a:prstGeom>
          <a:solidFill>
            <a:srgbClr val="96C03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84827" y="1499100"/>
            <a:ext cx="5252717" cy="334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en" sz="2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твърден инвеститор с над 15-годишна история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кцент върху опазване на природата - сградите се вписват в заобикалящата среда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 100 реализирани </a:t>
            </a: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градски 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жилища през 2016 година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4536900"/>
            <a:ext cx="8520900" cy="606599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 descr="pic-Vita Verde (4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870" y="0"/>
            <a:ext cx="3700129" cy="453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669" y="249755"/>
            <a:ext cx="3020417" cy="10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4534128"/>
            <a:ext cx="623100" cy="609372"/>
          </a:xfrm>
          <a:prstGeom prst="rect">
            <a:avLst/>
          </a:prstGeom>
          <a:solidFill>
            <a:srgbClr val="96C03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390920" y="1490182"/>
            <a:ext cx="44748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ъвременно градско жилище в хармония с природата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партаменти със собствен вътрешен двор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лизо 50% озеленяване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ледка към Витоша</a:t>
            </a:r>
          </a:p>
        </p:txBody>
      </p:sp>
      <p:pic>
        <p:nvPicPr>
          <p:cNvPr id="74" name="Shape 74" descr="VITA-VERD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176" y="93800"/>
            <a:ext cx="2321432" cy="139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dotbg-Vita Verde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4390920" cy="45341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0939F541-A8A3-4214-805B-FB3F96C5D8B0}"/>
              </a:ext>
            </a:extLst>
          </p:cNvPr>
          <p:cNvSpPr/>
          <p:nvPr/>
        </p:nvSpPr>
        <p:spPr>
          <a:xfrm>
            <a:off x="623101" y="4534130"/>
            <a:ext cx="8520900" cy="606599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VITA-VERD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20" y="55931"/>
            <a:ext cx="2720575" cy="15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hghgh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107" y="0"/>
            <a:ext cx="51248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53750" y="1699053"/>
            <a:ext cx="3902149" cy="339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точното място: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0" indent="-3429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r>
              <a:rPr lang="en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ърз достъп до града чрез няколко изхода и входа на квартала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0" indent="-3429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en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зградена социална инфраструктура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0" indent="-3429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en" sz="1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абавление и нощен живот в Студентски град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5051650" y="1435250"/>
            <a:ext cx="4092600" cy="329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иско строителство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редпочитана социална среда от младите семейства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bg-BG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</a:t>
            </a: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илища на достъпни цени с добавена стойност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4995001" y="127011"/>
            <a:ext cx="4149000" cy="110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B7B7B7"/>
                </a:solidFill>
              </a:rPr>
              <a:t>РАЙОН ВИТОША</a:t>
            </a:r>
          </a:p>
        </p:txBody>
      </p:sp>
      <p:pic>
        <p:nvPicPr>
          <p:cNvPr id="92" name="Shape 92" descr="09-26-17-49-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023172"/>
            <a:ext cx="5051401" cy="3510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id="{095073C8-9F9E-4D07-80D4-14AFD03E42AE}"/>
              </a:ext>
            </a:extLst>
          </p:cNvPr>
          <p:cNvSpPr/>
          <p:nvPr/>
        </p:nvSpPr>
        <p:spPr>
          <a:xfrm>
            <a:off x="0" y="4534126"/>
            <a:ext cx="623100" cy="609373"/>
          </a:xfrm>
          <a:prstGeom prst="rect">
            <a:avLst/>
          </a:prstGeom>
          <a:solidFill>
            <a:srgbClr val="96C03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7" name="Shape 65">
            <a:extLst>
              <a:ext uri="{FF2B5EF4-FFF2-40B4-BE49-F238E27FC236}">
                <a16:creationId xmlns:a16="http://schemas.microsoft.com/office/drawing/2014/main" id="{B325785A-B5AF-4037-857E-9773E2147CAA}"/>
              </a:ext>
            </a:extLst>
          </p:cNvPr>
          <p:cNvSpPr/>
          <p:nvPr/>
        </p:nvSpPr>
        <p:spPr>
          <a:xfrm>
            <a:off x="623101" y="4534130"/>
            <a:ext cx="8520900" cy="606599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67">
            <a:extLst>
              <a:ext uri="{FF2B5EF4-FFF2-40B4-BE49-F238E27FC236}">
                <a16:creationId xmlns:a16="http://schemas.microsoft.com/office/drawing/2014/main" id="{1103C6F2-6D85-4D16-A475-644DE01CC9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90" y="127011"/>
            <a:ext cx="2190810" cy="6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33334" y="2033550"/>
            <a:ext cx="8554200" cy="329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контекста на активни граждански протести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Активен, но взискателен пазар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  <a:buChar char="❏"/>
            </a:pPr>
            <a:r>
              <a:rPr lang="en" sz="2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Ниски нива на лихви и високо търсене на достъпни комфортни жилища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75950" y="931350"/>
            <a:ext cx="8836500" cy="110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B7B7B7"/>
                </a:solidFill>
              </a:rPr>
              <a:t>ИНВЕСТИЦИИТЕ В СОФИЯ ДНЕС</a:t>
            </a:r>
          </a:p>
        </p:txBody>
      </p:sp>
      <p:sp>
        <p:nvSpPr>
          <p:cNvPr id="5" name="Shape 63">
            <a:extLst>
              <a:ext uri="{FF2B5EF4-FFF2-40B4-BE49-F238E27FC236}">
                <a16:creationId xmlns:a16="http://schemas.microsoft.com/office/drawing/2014/main" id="{6ADB6419-6734-4F75-926D-39E51AF43ACB}"/>
              </a:ext>
            </a:extLst>
          </p:cNvPr>
          <p:cNvSpPr/>
          <p:nvPr/>
        </p:nvSpPr>
        <p:spPr>
          <a:xfrm>
            <a:off x="8520900" y="4536900"/>
            <a:ext cx="623100" cy="606600"/>
          </a:xfrm>
          <a:prstGeom prst="rect">
            <a:avLst/>
          </a:prstGeom>
          <a:solidFill>
            <a:srgbClr val="96C03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6" name="Shape 65">
            <a:extLst>
              <a:ext uri="{FF2B5EF4-FFF2-40B4-BE49-F238E27FC236}">
                <a16:creationId xmlns:a16="http://schemas.microsoft.com/office/drawing/2014/main" id="{C8AB42D1-A779-494E-B614-9FDC1AFEB2D9}"/>
              </a:ext>
            </a:extLst>
          </p:cNvPr>
          <p:cNvSpPr/>
          <p:nvPr/>
        </p:nvSpPr>
        <p:spPr>
          <a:xfrm>
            <a:off x="0" y="4536900"/>
            <a:ext cx="8520900" cy="606599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67">
            <a:extLst>
              <a:ext uri="{FF2B5EF4-FFF2-40B4-BE49-F238E27FC236}">
                <a16:creationId xmlns:a16="http://schemas.microsoft.com/office/drawing/2014/main" id="{6EE51E94-015C-490A-BE95-D9A24A1D4B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029" y="232475"/>
            <a:ext cx="2190810" cy="6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80009" y="1431912"/>
            <a:ext cx="4589700" cy="44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434343"/>
              </a:buClr>
              <a:buSzPct val="100000"/>
              <a:buChar char="❏"/>
            </a:pPr>
            <a:r>
              <a:rPr lang="bg-BG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</a:t>
            </a: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ивот в затворен комплекс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срещу живот в общност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434343"/>
              </a:buClr>
              <a:buSzPct val="100000"/>
              <a:buChar char="❏"/>
            </a:pPr>
            <a:r>
              <a:rPr lang="bg-BG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тажната собственост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като отговорност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434343"/>
              </a:buClr>
              <a:buSzPct val="100000"/>
              <a:buChar char="❏"/>
            </a:pPr>
            <a:r>
              <a:rPr lang="bg-BG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мни сгради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ЗАЕДНО с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умно градоустр</a:t>
            </a:r>
            <a:r>
              <a:rPr lang="bg-BG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en" sz="20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йство </a:t>
            </a:r>
            <a:r>
              <a:rPr lang="en" sz="2000" dirty="0">
                <a:solidFill>
                  <a:srgbClr val="43434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666666"/>
              </a:solidFill>
            </a:endParaRPr>
          </a:p>
        </p:txBody>
      </p:sp>
      <p:pic>
        <p:nvPicPr>
          <p:cNvPr id="106" name="Shape 106" descr="IMG_0915.jpg"/>
          <p:cNvPicPr preferRelativeResize="0"/>
          <p:nvPr/>
        </p:nvPicPr>
        <p:blipFill rotWithShape="1">
          <a:blip r:embed="rId3">
            <a:alphaModFix amt="21000"/>
          </a:blip>
          <a:srcRect l="6950" t="2771" b="-2452"/>
          <a:stretch/>
        </p:blipFill>
        <p:spPr>
          <a:xfrm>
            <a:off x="2398736" y="-2771"/>
            <a:ext cx="4820139" cy="4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MG_0917.jpg"/>
          <p:cNvPicPr preferRelativeResize="0"/>
          <p:nvPr/>
        </p:nvPicPr>
        <p:blipFill rotWithShape="1">
          <a:blip r:embed="rId4">
            <a:alphaModFix/>
          </a:blip>
          <a:srcRect l="4748" t="6060" r="17666" b="-6059"/>
          <a:stretch/>
        </p:blipFill>
        <p:spPr>
          <a:xfrm>
            <a:off x="5528930" y="0"/>
            <a:ext cx="3615070" cy="4848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id="{25A1E76C-901D-4D24-8FA4-FDB2367D13B1}"/>
              </a:ext>
            </a:extLst>
          </p:cNvPr>
          <p:cNvSpPr/>
          <p:nvPr/>
        </p:nvSpPr>
        <p:spPr>
          <a:xfrm>
            <a:off x="0" y="4534128"/>
            <a:ext cx="623100" cy="609372"/>
          </a:xfrm>
          <a:prstGeom prst="rect">
            <a:avLst/>
          </a:prstGeom>
          <a:solidFill>
            <a:srgbClr val="96C03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7" name="Shape 65">
            <a:extLst>
              <a:ext uri="{FF2B5EF4-FFF2-40B4-BE49-F238E27FC236}">
                <a16:creationId xmlns:a16="http://schemas.microsoft.com/office/drawing/2014/main" id="{B6715800-F2D8-4CF1-A1E9-E93914974517}"/>
              </a:ext>
            </a:extLst>
          </p:cNvPr>
          <p:cNvSpPr/>
          <p:nvPr/>
        </p:nvSpPr>
        <p:spPr>
          <a:xfrm>
            <a:off x="623101" y="4534130"/>
            <a:ext cx="8520899" cy="606599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67">
            <a:extLst>
              <a:ext uri="{FF2B5EF4-FFF2-40B4-BE49-F238E27FC236}">
                <a16:creationId xmlns:a16="http://schemas.microsoft.com/office/drawing/2014/main" id="{19CE5080-FE60-4C6B-8D46-DA66AA3B954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926" y="308956"/>
            <a:ext cx="2190810" cy="6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67">
            <a:extLst>
              <a:ext uri="{FF2B5EF4-FFF2-40B4-BE49-F238E27FC236}">
                <a16:creationId xmlns:a16="http://schemas.microsoft.com/office/drawing/2014/main" id="{313BE1D1-2D39-4FA8-8C37-A706893F55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3106" y="351487"/>
            <a:ext cx="3066903" cy="107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57" descr="VITA-VERDE1.png">
            <a:extLst>
              <a:ext uri="{FF2B5EF4-FFF2-40B4-BE49-F238E27FC236}">
                <a16:creationId xmlns:a16="http://schemas.microsoft.com/office/drawing/2014/main" id="{AAF68EB2-E2A3-46E7-9828-121D893033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409" y="142713"/>
            <a:ext cx="2774535" cy="13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37EEF-7CB2-430C-9B79-74B8A0524653}"/>
              </a:ext>
            </a:extLst>
          </p:cNvPr>
          <p:cNvSpPr txBox="1"/>
          <p:nvPr/>
        </p:nvSpPr>
        <p:spPr>
          <a:xfrm>
            <a:off x="606056" y="2927509"/>
            <a:ext cx="78574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Инж. Веселин Канин</a:t>
            </a:r>
          </a:p>
          <a:p>
            <a:r>
              <a:rPr lang="bg-BG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Изпълнителен директор,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Life City Home</a:t>
            </a:r>
            <a:endParaRPr lang="bg-BG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bg-BG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bg-BG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контакт: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bg-BG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bg-BG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+359 885 608 603 </a:t>
            </a:r>
            <a:endParaRPr lang="bg-BG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vkanin@greenlife.bg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4678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177</Words>
  <Application>Microsoft Office PowerPoint</Application>
  <PresentationFormat>On-screen Show (16:9)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Open Sans</vt:lpstr>
      <vt:lpstr>Amatic SC</vt:lpstr>
      <vt:lpstr>Arial</vt:lpstr>
      <vt:lpstr>Source Code Pro</vt:lpstr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gspasova@greenlife.bg</cp:lastModifiedBy>
  <cp:revision>5</cp:revision>
  <dcterms:modified xsi:type="dcterms:W3CDTF">2017-10-24T07:21:17Z</dcterms:modified>
</cp:coreProperties>
</file>