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045" r:id="rId2"/>
    <p:sldId id="1734" r:id="rId3"/>
    <p:sldId id="1735" r:id="rId4"/>
    <p:sldId id="1680" r:id="rId5"/>
    <p:sldId id="1740" r:id="rId6"/>
    <p:sldId id="1595" r:id="rId7"/>
    <p:sldId id="1736" r:id="rId8"/>
    <p:sldId id="1592" r:id="rId9"/>
    <p:sldId id="1737" r:id="rId10"/>
    <p:sldId id="1594" r:id="rId11"/>
    <p:sldId id="1738" r:id="rId12"/>
    <p:sldId id="1425" r:id="rId13"/>
    <p:sldId id="1703" r:id="rId14"/>
    <p:sldId id="1704" r:id="rId15"/>
    <p:sldId id="1705" r:id="rId16"/>
    <p:sldId id="1706" r:id="rId17"/>
    <p:sldId id="1707" r:id="rId18"/>
    <p:sldId id="1708" r:id="rId19"/>
    <p:sldId id="1710" r:id="rId20"/>
    <p:sldId id="1709" r:id="rId21"/>
    <p:sldId id="1404" r:id="rId22"/>
    <p:sldId id="1597" r:id="rId23"/>
    <p:sldId id="1598" r:id="rId24"/>
    <p:sldId id="1599" r:id="rId25"/>
    <p:sldId id="1600" r:id="rId26"/>
    <p:sldId id="1602" r:id="rId27"/>
    <p:sldId id="1739" r:id="rId28"/>
    <p:sldId id="1607" r:id="rId29"/>
    <p:sldId id="1609" r:id="rId30"/>
    <p:sldId id="1610" r:id="rId31"/>
    <p:sldId id="1611" r:id="rId32"/>
    <p:sldId id="1613" r:id="rId33"/>
    <p:sldId id="1619" r:id="rId34"/>
    <p:sldId id="1614" r:id="rId35"/>
    <p:sldId id="1615" r:id="rId36"/>
    <p:sldId id="1616" r:id="rId37"/>
    <p:sldId id="1617" r:id="rId38"/>
    <p:sldId id="1618" r:id="rId39"/>
    <p:sldId id="1741" r:id="rId40"/>
    <p:sldId id="1749" r:id="rId41"/>
    <p:sldId id="1750" r:id="rId42"/>
    <p:sldId id="1742" r:id="rId43"/>
    <p:sldId id="1743" r:id="rId44"/>
    <p:sldId id="1745" r:id="rId45"/>
    <p:sldId id="1744" r:id="rId46"/>
    <p:sldId id="1747" r:id="rId47"/>
    <p:sldId id="1746" r:id="rId48"/>
    <p:sldId id="1622" r:id="rId49"/>
    <p:sldId id="1623" r:id="rId50"/>
    <p:sldId id="1748" r:id="rId51"/>
    <p:sldId id="1751" r:id="rId52"/>
    <p:sldId id="1752" r:id="rId53"/>
    <p:sldId id="1753" r:id="rId54"/>
    <p:sldId id="1754" r:id="rId55"/>
    <p:sldId id="1755" r:id="rId56"/>
    <p:sldId id="1756" r:id="rId57"/>
    <p:sldId id="1757" r:id="rId58"/>
    <p:sldId id="1758" r:id="rId59"/>
    <p:sldId id="1168" r:id="rId60"/>
  </p:sldIdLst>
  <p:sldSz cx="9144000" cy="6858000" type="screen4x3"/>
  <p:notesSz cx="14781213" cy="19861213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0FF"/>
    <a:srgbClr val="C9EDFF"/>
    <a:srgbClr val="E1F5FF"/>
    <a:srgbClr val="93CDDD"/>
    <a:srgbClr val="CCFFFF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6" autoAdjust="0"/>
    <p:restoredTop sz="94660"/>
  </p:normalViewPr>
  <p:slideViewPr>
    <p:cSldViewPr>
      <p:cViewPr>
        <p:scale>
          <a:sx n="90" d="100"/>
          <a:sy n="90" d="100"/>
        </p:scale>
        <p:origin x="-2549" y="-8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2"/>
            <a:ext cx="6405633" cy="991982"/>
          </a:xfrm>
          <a:prstGeom prst="rect">
            <a:avLst/>
          </a:prstGeom>
        </p:spPr>
        <p:txBody>
          <a:bodyPr vert="horz" lIns="182916" tIns="91459" rIns="182916" bIns="91459" rtlCol="0"/>
          <a:lstStyle>
            <a:lvl1pPr algn="l">
              <a:defRPr sz="25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372288" y="2"/>
            <a:ext cx="6405633" cy="991982"/>
          </a:xfrm>
          <a:prstGeom prst="rect">
            <a:avLst/>
          </a:prstGeom>
        </p:spPr>
        <p:txBody>
          <a:bodyPr vert="horz" lIns="182916" tIns="91459" rIns="182916" bIns="91459" rtlCol="0"/>
          <a:lstStyle>
            <a:lvl1pPr algn="r">
              <a:defRPr sz="2500"/>
            </a:lvl1pPr>
          </a:lstStyle>
          <a:p>
            <a:fld id="{3C31A5E7-3097-4543-A9A2-2A68B9228AF5}" type="datetimeFigureOut">
              <a:rPr lang="bg-BG" smtClean="0"/>
              <a:pPr/>
              <a:t>24.10.2017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" y="18866154"/>
            <a:ext cx="6405633" cy="991982"/>
          </a:xfrm>
          <a:prstGeom prst="rect">
            <a:avLst/>
          </a:prstGeom>
        </p:spPr>
        <p:txBody>
          <a:bodyPr vert="horz" lIns="182916" tIns="91459" rIns="182916" bIns="91459" rtlCol="0" anchor="b"/>
          <a:lstStyle>
            <a:lvl1pPr algn="l">
              <a:defRPr sz="25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372288" y="18866154"/>
            <a:ext cx="6405633" cy="991982"/>
          </a:xfrm>
          <a:prstGeom prst="rect">
            <a:avLst/>
          </a:prstGeom>
        </p:spPr>
        <p:txBody>
          <a:bodyPr vert="horz" lIns="182916" tIns="91459" rIns="182916" bIns="91459" rtlCol="0" anchor="b"/>
          <a:lstStyle>
            <a:lvl1pPr algn="r">
              <a:defRPr sz="2500"/>
            </a:lvl1pPr>
          </a:lstStyle>
          <a:p>
            <a:fld id="{72E5EEDC-6F95-40BF-B8BD-1D0AF25145CC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4"/>
            <a:ext cx="6405191" cy="993061"/>
          </a:xfrm>
          <a:prstGeom prst="rect">
            <a:avLst/>
          </a:prstGeom>
        </p:spPr>
        <p:txBody>
          <a:bodyPr vert="horz" lIns="198137" tIns="99069" rIns="198137" bIns="99069" rtlCol="0"/>
          <a:lstStyle>
            <a:lvl1pPr algn="l" eaLnBrk="1" hangingPunct="1">
              <a:defRPr sz="25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372612" y="4"/>
            <a:ext cx="6405191" cy="993061"/>
          </a:xfrm>
          <a:prstGeom prst="rect">
            <a:avLst/>
          </a:prstGeom>
        </p:spPr>
        <p:txBody>
          <a:bodyPr vert="horz" lIns="198137" tIns="99069" rIns="198137" bIns="99069" rtlCol="0"/>
          <a:lstStyle>
            <a:lvl1pPr algn="r" eaLnBrk="1" hangingPunct="1">
              <a:defRPr sz="2500">
                <a:latin typeface="Arial" charset="0"/>
              </a:defRPr>
            </a:lvl1pPr>
          </a:lstStyle>
          <a:p>
            <a:pPr>
              <a:defRPr/>
            </a:pPr>
            <a:fld id="{13162EEE-6B23-49CD-9354-0A8095F879D7}" type="datetimeFigureOut">
              <a:rPr lang="bg-BG"/>
              <a:pPr>
                <a:defRPr/>
              </a:pPr>
              <a:t>24.10.2017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4113" y="1487488"/>
            <a:ext cx="9932987" cy="745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8137" tIns="99069" rIns="198137" bIns="99069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78122" y="9434076"/>
            <a:ext cx="11824970" cy="8937546"/>
          </a:xfrm>
          <a:prstGeom prst="rect">
            <a:avLst/>
          </a:prstGeom>
        </p:spPr>
        <p:txBody>
          <a:bodyPr vert="horz" lIns="198137" tIns="99069" rIns="198137" bIns="9906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18864709"/>
            <a:ext cx="6405191" cy="993061"/>
          </a:xfrm>
          <a:prstGeom prst="rect">
            <a:avLst/>
          </a:prstGeom>
        </p:spPr>
        <p:txBody>
          <a:bodyPr vert="horz" lIns="198137" tIns="99069" rIns="198137" bIns="99069" rtlCol="0" anchor="b"/>
          <a:lstStyle>
            <a:lvl1pPr algn="l" eaLnBrk="1" hangingPunct="1">
              <a:defRPr sz="25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372612" y="18864709"/>
            <a:ext cx="6405191" cy="993061"/>
          </a:xfrm>
          <a:prstGeom prst="rect">
            <a:avLst/>
          </a:prstGeom>
        </p:spPr>
        <p:txBody>
          <a:bodyPr vert="horz" wrap="square" lIns="198137" tIns="99069" rIns="198137" bIns="990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500"/>
            </a:lvl1pPr>
          </a:lstStyle>
          <a:p>
            <a:pPr>
              <a:defRPr/>
            </a:pPr>
            <a:fld id="{EBF109E8-564A-45E1-B8E8-F064C011814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24113" y="1487488"/>
            <a:ext cx="9932987" cy="7450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75DFA-09B3-4298-86A2-68A8611317E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bg-BG" smtClean="0"/>
          </a:p>
        </p:txBody>
      </p:sp>
      <p:sp>
        <p:nvSpPr>
          <p:cNvPr id="96261" name="Header Placeholder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24113" y="1487488"/>
            <a:ext cx="9932987" cy="7450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75DFA-09B3-4298-86A2-68A8611317E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bg-BG" smtClean="0"/>
          </a:p>
        </p:txBody>
      </p:sp>
      <p:sp>
        <p:nvSpPr>
          <p:cNvPr id="96261" name="Header Placeholder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24113" y="1487488"/>
            <a:ext cx="9932987" cy="7450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7F4F84-7D0C-47B2-93C7-E07C72795798}" type="slidenum">
              <a:rPr lang="bg-BG" smtClean="0"/>
              <a:pPr/>
              <a:t>4</a:t>
            </a:fld>
            <a:endParaRPr lang="bg-BG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331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4B3546-A1A1-4B87-ABA6-86B0CD1AD88C}" type="slidenum">
              <a:rPr lang="bg-BG" smtClean="0"/>
              <a:pPr/>
              <a:t>5</a:t>
            </a:fld>
            <a:endParaRPr lang="bg-B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C37AD1-ED74-432F-BA6C-D09358E559A1}" type="slidenum">
              <a:rPr lang="bg-BG" altLang="bg-BG" smtClean="0">
                <a:ea typeface="ＭＳ Ｐゴシック" pitchFamily="34" charset="-128"/>
              </a:rPr>
              <a:pPr/>
              <a:t>30</a:t>
            </a:fld>
            <a:endParaRPr lang="bg-BG" altLang="bg-BG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1384959" algn="l"/>
                <a:tab pos="2769916" algn="l"/>
                <a:tab pos="4158310" algn="l"/>
                <a:tab pos="5543269" algn="l"/>
              </a:tabLst>
            </a:pPr>
            <a:fld id="{7280D53A-5384-48A2-87E4-DADA3682E6C7}" type="slidenum">
              <a:rPr lang="bg-BG" altLang="bg-BG" smtClean="0">
                <a:ea typeface="ＭＳ Ｐゴシック" pitchFamily="34" charset="-128"/>
              </a:rPr>
              <a:pPr>
                <a:tabLst>
                  <a:tab pos="1384959" algn="l"/>
                  <a:tab pos="2769916" algn="l"/>
                  <a:tab pos="4158310" algn="l"/>
                  <a:tab pos="5543269" algn="l"/>
                </a:tabLst>
              </a:pPr>
              <a:t>37</a:t>
            </a:fld>
            <a:endParaRPr lang="bg-BG" altLang="bg-BG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24113" y="1487488"/>
            <a:ext cx="9932987" cy="7450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75DFA-09B3-4298-86A2-68A8611317E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bg-BG" smtClean="0"/>
          </a:p>
        </p:txBody>
      </p:sp>
      <p:sp>
        <p:nvSpPr>
          <p:cNvPr id="96261" name="Header Placeholder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84AA8-5D87-4623-A843-2E8C3427532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30F2-05D0-4AF6-A59B-C92B90EA4C1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8123-D3F6-4000-A348-9E44AFCB908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F56D4-E1C7-4D91-8F1D-02046655976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C442-545B-4DF4-AA99-0A20E774AF2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E001-4DEC-45FC-BDD8-C629B2294DA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345F3-D5EE-465D-BFCA-8977619E9C7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C74D-CBE7-4AF6-85C5-93E79802028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FA28D-7133-4F7C-9422-8A1BD60A8CC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69545-5EAC-4554-AB4E-33344B5A9A6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06A89-9289-445A-8BCE-F93D6E5988F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bg-BG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2015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4ABB10F-DF13-4323-8C1E-6EA35D14D29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a.b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339752" y="4005064"/>
            <a:ext cx="4536504" cy="4032448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ANGEL ZAHARIEV</a:t>
            </a:r>
          </a:p>
          <a:p>
            <a:pPr eaLnBrk="1" hangingPunct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A&amp;A ARCHITECTS</a:t>
            </a:r>
            <a:r>
              <a:rPr lang="bg-BG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Sofia</a:t>
            </a:r>
          </a:p>
          <a:p>
            <a:pPr eaLnBrk="1" hangingPunct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www.aaa.bg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 cstate="print"/>
          <a:srcRect l="2121" t="3026" r="4540" b="3179"/>
          <a:stretch>
            <a:fillRect/>
          </a:stretch>
        </p:blipFill>
        <p:spPr bwMode="auto">
          <a:xfrm>
            <a:off x="3275856" y="1124744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ankaris.com/blog/wp-content/uploads/2011/02/FOX_Sta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9400" y="0"/>
            <a:ext cx="161409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Image result for guangzhou skyline"/>
          <p:cNvPicPr>
            <a:picLocks noChangeAspect="1" noChangeArrowheads="1"/>
          </p:cNvPicPr>
          <p:nvPr/>
        </p:nvPicPr>
        <p:blipFill>
          <a:blip r:embed="rId2" cstate="print"/>
          <a:srcRect b="9630"/>
          <a:stretch>
            <a:fillRect/>
          </a:stretch>
        </p:blipFill>
        <p:spPr bwMode="auto">
          <a:xfrm>
            <a:off x="0" y="914400"/>
            <a:ext cx="91440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113668" name="Picture 4" descr="OFFICEMUSEUM.COM/SUBMITTED PHOTO&#10;A modern office from 1929 featured an efficient desk, telephones, typewriters, a waste basket and, naturally, a spittoo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776864" cy="6137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11366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181975" cy="613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34854" name="Picture 6" descr="http://s.storage.akamai.coub.com/get/b53/p/coub/simple/cw_timeline_pic/8152fbd85a4/331169608989f30e55d20/med_1470847377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1043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35874" name="Picture 2" descr="Image result for OFFICE IN 80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5708"/>
            <a:ext cx="8352928" cy="5511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3689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201150" cy="613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3792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38946" name="Picture 2" descr="Tower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4949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4099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089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339752" y="1268760"/>
            <a:ext cx="4536504" cy="4032448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bg-BG" sz="2800" dirty="0" smtClean="0">
                <a:solidFill>
                  <a:schemeClr val="bg1">
                    <a:lumMod val="75000"/>
                  </a:schemeClr>
                </a:solidFill>
              </a:rPr>
              <a:t>КАК СЕ ПРОМЕНЯТ ГРАДОВЕТЕ </a:t>
            </a:r>
          </a:p>
          <a:p>
            <a:pPr eaLnBrk="1" hangingPunct="1">
              <a:lnSpc>
                <a:spcPct val="200000"/>
              </a:lnSpc>
            </a:pPr>
            <a:r>
              <a:rPr lang="bg-BG" sz="2800" dirty="0" smtClean="0">
                <a:solidFill>
                  <a:schemeClr val="bg1">
                    <a:lumMod val="75000"/>
                  </a:schemeClr>
                </a:solidFill>
              </a:rPr>
              <a:t>В РЕЗУЛТАТ НА РАЗВИТИЕТО НА ТЕХНОЛОГИИТЕ?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339970" name="Picture 2" descr="White Collar Factory,© Matt Chisn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 bwMode="auto">
          <a:xfrm>
            <a:off x="6300193" y="0"/>
            <a:ext cx="284380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CAPITAL FORT</a:t>
            </a:r>
          </a:p>
          <a:p>
            <a:pPr algn="r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2008-2015</a:t>
            </a:r>
            <a:endParaRPr lang="bg-BG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39650" name="Picture 2" descr="http://www.capitalfort.com/wp-content/uploads/2016/02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-1"/>
            <a:ext cx="10353675" cy="6858001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Image result for driverless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62200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Driverless Cars Could Save Us from Ourselves (and Also from Each Other)</a:t>
            </a:r>
            <a:endParaRPr lang="en-US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Singapore Gets The World's First 'Driverless' Taxis On The Streets. Can India Do The Same?</a:t>
            </a:r>
            <a:endParaRPr lang="en-US" b="1" dirty="0"/>
          </a:p>
        </p:txBody>
      </p:sp>
      <p:pic>
        <p:nvPicPr>
          <p:cNvPr id="16388" name="Picture 4" descr="http://cdn.thestorypedia.com/images/2016/08/1472440469_1_0.jpg?v=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968019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assets.inhabitat.com/wp-content/blogs.dir/1/files/2014/11/IDEO_self_driving_car_0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6934200" cy="40386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05200" y="685800"/>
            <a:ext cx="2210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work pods on wheels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MINI, Dezeen, MIni Cooper, mini cooper 3 door, Dominic Wilcox, design junction, london, green car, green transportation, mobility, future mobility, green de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467600" cy="468637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46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Amazing Self-Driving Stained Glass Car Lets You Sleep on the Way to Work! </a:t>
            </a:r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Image result for flying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7995446" cy="4495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Aeromobil</a:t>
            </a:r>
            <a:r>
              <a:rPr lang="en-US" b="1" dirty="0" smtClean="0"/>
              <a:t> flying car goes from road to runway in style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Aeromobil</a:t>
            </a:r>
            <a:r>
              <a:rPr lang="en-US" b="1" dirty="0" smtClean="0"/>
              <a:t> flying car goes from road to runway in style</a:t>
            </a:r>
            <a:endParaRPr lang="en-US" b="1" dirty="0"/>
          </a:p>
        </p:txBody>
      </p:sp>
      <p:pic>
        <p:nvPicPr>
          <p:cNvPr id="23552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" y="1052736"/>
            <a:ext cx="9145016" cy="4572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mage result for Ol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5905500" cy="3933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626" name="AutoShape 2" descr="Image result for bicycle lane copenhagen"/>
          <p:cNvSpPr>
            <a:spLocks noChangeAspect="1" noChangeArrowheads="1"/>
          </p:cNvSpPr>
          <p:nvPr/>
        </p:nvSpPr>
        <p:spPr bwMode="auto">
          <a:xfrm>
            <a:off x="155575" y="-2917825"/>
            <a:ext cx="8115300" cy="608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Image result for bicycle lane copenhagen"/>
          <p:cNvSpPr>
            <a:spLocks noChangeAspect="1" noChangeArrowheads="1"/>
          </p:cNvSpPr>
          <p:nvPr/>
        </p:nvSpPr>
        <p:spPr bwMode="auto">
          <a:xfrm>
            <a:off x="155575" y="-2917825"/>
            <a:ext cx="8115300" cy="608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0" name="Picture 6" descr="Image result for bicycle lane copenh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1153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83645" cy="2228552"/>
          </a:xfrm>
          <a:prstGeom prst="rect">
            <a:avLst/>
          </a:prstGeom>
          <a:noFill/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179" y="0"/>
            <a:ext cx="2972556" cy="2228552"/>
          </a:xfrm>
          <a:prstGeom prst="rect">
            <a:avLst/>
          </a:prstGeom>
          <a:noFill/>
        </p:spPr>
      </p:pic>
      <p:pic>
        <p:nvPicPr>
          <p:cNvPr id="7" name="Picture 2" descr="Image result for LIFE EXPECTANCY 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333" y="205020"/>
            <a:ext cx="3010986" cy="2023532"/>
          </a:xfrm>
          <a:prstGeom prst="rect">
            <a:avLst/>
          </a:prstGeom>
          <a:noFill/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46958"/>
            <a:ext cx="3173147" cy="1586574"/>
          </a:xfrm>
          <a:prstGeom prst="rect">
            <a:avLst/>
          </a:prstGeom>
          <a:noFill/>
        </p:spPr>
      </p:pic>
      <p:pic>
        <p:nvPicPr>
          <p:cNvPr id="9" name="Picture 2" descr="Image result for CLIMATE CHANGE HISTO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3646" y="2409693"/>
            <a:ext cx="2868220" cy="1586574"/>
          </a:xfrm>
          <a:prstGeom prst="rect">
            <a:avLst/>
          </a:prstGeom>
          <a:noFill/>
        </p:spPr>
      </p:pic>
      <p:pic>
        <p:nvPicPr>
          <p:cNvPr id="10" name="Picture 2" descr="Image result for WORLD URBAN POPUL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00" y="2228552"/>
            <a:ext cx="2633133" cy="1882738"/>
          </a:xfrm>
          <a:prstGeom prst="rect">
            <a:avLst/>
          </a:prstGeom>
          <a:noFill/>
        </p:spPr>
      </p:pic>
      <p:pic>
        <p:nvPicPr>
          <p:cNvPr id="11" name="Picture 2" descr="Image result for NUMBER OF HIGH RISE BUILDINGS CHA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1588" y="3970866"/>
            <a:ext cx="3532412" cy="2142066"/>
          </a:xfrm>
          <a:prstGeom prst="rect">
            <a:avLst/>
          </a:prstGeom>
          <a:noFill/>
        </p:spPr>
      </p:pic>
      <p:pic>
        <p:nvPicPr>
          <p:cNvPr id="12" name="Picture 2" descr="Image result for TECHNOLOGY ACCERELATI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73147" y="4111290"/>
            <a:ext cx="2268900" cy="1855960"/>
          </a:xfrm>
          <a:prstGeom prst="rect">
            <a:avLst/>
          </a:prstGeom>
          <a:noFill/>
        </p:spPr>
      </p:pic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10" cstate="print"/>
          <a:srcRect b="28134"/>
          <a:stretch>
            <a:fillRect/>
          </a:stretch>
        </p:blipFill>
        <p:spPr bwMode="auto">
          <a:xfrm>
            <a:off x="6316133" y="2230923"/>
            <a:ext cx="2827867" cy="176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9" descr="trottinette-xootr-street-12462146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841" y="4069867"/>
            <a:ext cx="2164320" cy="26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0" descr="rollerblad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3680" y="2636918"/>
            <a:ext cx="1729440" cy="129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752600"/>
            <a:ext cx="5686560" cy="355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7440" y="169938"/>
            <a:ext cx="1948320" cy="243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4" descr="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762000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www.ecofriend.com/wp-content/uploads/2012/08/electric-transit-backpack1_63Vaa_24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71327" cy="5105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304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Personal Urban Transportation System is an electric backpack on wires</a:t>
            </a:r>
            <a:endParaRPr lang="en-US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Image result for connected peo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096250" cy="5381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 descr="Image result for pedestrian times 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53525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 descr="Image result for &amp;mcy;&amp;ncy;&amp;ocy;&amp;gcy;&amp;ocy; &amp;khcy;&amp;ocy;&amp;rcy;&amp;acy; &amp;ncy;&amp;acy; &amp;vcy;&amp;icy;&amp;tcy;&amp;ocy;&amp;shcy;&amp;k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10681175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Y:\_AEDES PROJECTS\_09konkursi\Sofia center\ppt_present\mies awards_plostadi\gotovi\2013_finalist_Metropol Parasol Seville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2000160" y="227545"/>
            <a:ext cx="6687360" cy="8531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 smtClean="0">
                <a:solidFill>
                  <a:srgbClr val="000000"/>
                </a:solidFill>
              </a:rPr>
              <a:t>АТРАКТИВНИ ОБЩЕСТВЕНИ ПРОСТРАНСТВА</a:t>
            </a:r>
            <a:endParaRPr lang="bg-BG" altLang="bg-BG" sz="25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http://sdgreatstreets.org/wp-content/uploads/2013/06/2013-0606-Bryant-Park-chai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31062"/>
            <a:ext cx="9110880" cy="363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10"/>
          <p:cNvSpPr>
            <a:spLocks noChangeArrowheads="1"/>
          </p:cNvSpPr>
          <p:nvPr/>
        </p:nvSpPr>
        <p:spPr bwMode="auto">
          <a:xfrm>
            <a:off x="587520" y="227545"/>
            <a:ext cx="8100000" cy="468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>
                <a:solidFill>
                  <a:srgbClr val="000000"/>
                </a:solidFill>
              </a:rPr>
              <a:t>АТРАКТИВНИ ОБЩЕСТВЕНИ ПРОСТРАНСТВА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Image result for &amp;scy;&amp;ocy;&amp;fcy;&amp;icy;&amp;yacy; &amp;dcy;&amp;icy;&amp;sh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3961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96962" name="Picture 2" descr="Image result for TECHNOLOGY ACCERE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9144000" cy="3698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883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5088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250" cy="6134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2692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698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2690" name="Picture 2" descr="Image result for new amazon pick up s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576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083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473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75731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781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433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  <p:pic>
        <p:nvPicPr>
          <p:cNvPr id="246786" name="Picture 2" descr="Image result for 3d advertisement times 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229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Image result for urban agri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3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Image result for urban agri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2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s://www.okta.com/blog/wp-content/uploads/2013/07/Okta-cellph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13"/>
            <a:ext cx="9144000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</a:t>
            </a:r>
            <a:endParaRPr lang="bg-BG"/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BAA722-E6E3-4178-8B80-F6052D04FBB6}" type="slidenum">
              <a:rPr lang="bg-BG" smtClean="0"/>
              <a:pPr/>
              <a:t>5</a:t>
            </a:fld>
            <a:endParaRPr lang="bg-BG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ANGEL ZAHARIEV, A&amp;A ARCHITECTS</a:t>
            </a:r>
            <a:endParaRPr lang="bg-BG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71550" y="0"/>
            <a:ext cx="73771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bg-BG" sz="2800" b="1" dirty="0">
                <a:latin typeface="+mj-lt"/>
                <a:ea typeface="+mj-ea"/>
                <a:cs typeface="+mj-cs"/>
              </a:rPr>
              <a:t>АРХИТЕКТУРАТА</a:t>
            </a:r>
            <a:endParaRPr lang="en-US" sz="2800" b="1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bg-BG" sz="2800" b="1" dirty="0">
                <a:latin typeface="+mj-lt"/>
                <a:ea typeface="+mj-ea"/>
                <a:cs typeface="+mj-cs"/>
              </a:rPr>
              <a:t>И</a:t>
            </a:r>
            <a:endParaRPr lang="en-US" sz="2800" b="1" dirty="0"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bg-BG" sz="2800" b="1" dirty="0">
                <a:latin typeface="+mj-lt"/>
                <a:ea typeface="+mj-ea"/>
                <a:cs typeface="+mj-cs"/>
              </a:rPr>
              <a:t>ТЕХНОЛОГИЧНАТА АКСЕЛЕРАЦИЯ</a:t>
            </a:r>
          </a:p>
        </p:txBody>
      </p:sp>
      <p:sp>
        <p:nvSpPr>
          <p:cNvPr id="8199" name="Subtitle 2"/>
          <p:cNvSpPr txBox="1">
            <a:spLocks/>
          </p:cNvSpPr>
          <p:nvPr/>
        </p:nvSpPr>
        <p:spPr bwMode="auto">
          <a:xfrm>
            <a:off x="250825" y="5589588"/>
            <a:ext cx="8429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bg-BG">
                <a:latin typeface="Calibri" pitchFamily="34" charset="0"/>
              </a:rPr>
              <a:t>ИСТОРИЯ НА МОБИЛНИТЕ ТЕЛЕФОНИ</a:t>
            </a:r>
            <a:endParaRPr lang="en-US">
              <a:latin typeface="Calibri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1987-2013</a:t>
            </a:r>
            <a:endParaRPr lang="bg-BG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63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050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AutoShape 4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52934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52936" name="Picture 8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9134475" cy="6076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AutoShape 4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52934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5395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710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AutoShape 4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52934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54978" name="Picture 2" descr="Image result for new 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AutoShape 4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52934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5600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4915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AutoShape 4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52934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57026" name="Picture 2" descr="Image result for Hunger Games dystopian 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" y="0"/>
            <a:ext cx="9168339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AutoShape 4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52934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8172450" cy="6134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57026" name="Picture 2" descr="Image result for Hunger Games dystopian 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" y="0"/>
            <a:ext cx="9168339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Y:\_AEDES PROJECTS\_09konkursi\Sofia center\ppt_present\mies awards_plostadi\gotovi\2013_finalist_Metropol Parasol Seville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699792" y="476672"/>
            <a:ext cx="5904656" cy="1872208"/>
          </a:xfrm>
        </p:spPr>
        <p:txBody>
          <a:bodyPr/>
          <a:lstStyle/>
          <a:p>
            <a:pPr algn="l" eaLnBrk="1" fontAlgn="auto" hangingPunct="1">
              <a:lnSpc>
                <a:spcPts val="5000"/>
              </a:lnSpc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Thank You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For The Attention!</a:t>
            </a:r>
            <a:endParaRPr lang="bg-BG" sz="3600" b="1" dirty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699792" y="2420888"/>
            <a:ext cx="5072608" cy="252028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400" b="1" dirty="0" smtClean="0">
                <a:solidFill>
                  <a:schemeClr val="bg1"/>
                </a:solidFill>
              </a:rPr>
              <a:t>ANGEL ZAHARIEV</a:t>
            </a:r>
            <a:endParaRPr lang="bg-BG" sz="2400" b="1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000" dirty="0" smtClean="0">
                <a:solidFill>
                  <a:schemeClr val="bg1"/>
                </a:solidFill>
              </a:rPr>
              <a:t>A&amp;A ARCHITECTS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OOD</a:t>
            </a:r>
            <a:endParaRPr lang="bg-BG" sz="200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000" dirty="0" smtClean="0">
                <a:solidFill>
                  <a:schemeClr val="bg1"/>
                </a:solidFill>
              </a:rPr>
              <a:t>office@aaa.bg</a:t>
            </a:r>
            <a:endParaRPr lang="en-US" sz="2000" dirty="0" smtClean="0">
              <a:solidFill>
                <a:schemeClr val="bg1"/>
              </a:solidFill>
              <a:hlinkClick r:id="rId3"/>
            </a:endParaRPr>
          </a:p>
          <a:p>
            <a:pPr algn="l" eaLnBrk="1" hangingPunct="1"/>
            <a:r>
              <a:rPr lang="en-US" sz="2000" dirty="0" smtClean="0">
                <a:solidFill>
                  <a:schemeClr val="bg1"/>
                </a:solidFill>
              </a:rPr>
              <a:t>www.aaa.bg </a:t>
            </a:r>
          </a:p>
          <a:p>
            <a:pPr algn="l" eaLnBrk="1" hangingPunct="1"/>
            <a:endParaRPr lang="bg-BG" sz="2000" dirty="0" smtClean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ANGEL ZAHARIEV, A&amp;A ARCHITECTS</a:t>
            </a:r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0" name="Picture 2" descr="Mulberry Street NYC c1900 LOC 3g04637u 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83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 descr="Image result for &amp;zcy;&amp;acy;&amp;dcy;&amp;rcy;&amp;hardcy;&amp;scy;&amp;tcy;&amp;vcy;&amp;acy;&amp;ncy;&amp;iecy; &amp;scy; &amp;acy;&amp;vcy;&amp;tcy;&amp;ocy;&amp;mcy;&amp;ocy;&amp;bcy;&amp;icy;&amp;lcy;&amp;icy; &amp;scy;&amp;ocy;&amp;f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0" y="548680"/>
            <a:ext cx="5617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Horizontal Sprawl or Vertical Sprawl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Image result for urban sprawl"/>
          <p:cNvPicPr>
            <a:picLocks noChangeAspect="1" noChangeArrowheads="1"/>
          </p:cNvPicPr>
          <p:nvPr/>
        </p:nvPicPr>
        <p:blipFill>
          <a:blip r:embed="rId2" cstate="print"/>
          <a:srcRect l="41756" r="2202"/>
          <a:stretch>
            <a:fillRect/>
          </a:stretch>
        </p:blipFill>
        <p:spPr bwMode="auto">
          <a:xfrm>
            <a:off x="0" y="1484784"/>
            <a:ext cx="4499992" cy="5373216"/>
          </a:xfrm>
          <a:prstGeom prst="rect">
            <a:avLst/>
          </a:prstGeom>
          <a:noFill/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 l="4524" r="32749"/>
          <a:stretch>
            <a:fillRect/>
          </a:stretch>
        </p:blipFill>
        <p:spPr bwMode="auto">
          <a:xfrm flipH="1">
            <a:off x="4716016" y="1479690"/>
            <a:ext cx="4427984" cy="5378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Image result for future 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692696"/>
            <a:ext cx="1208581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8877</TotalTime>
  <Words>264</Words>
  <Application>Microsoft Office PowerPoint</Application>
  <PresentationFormat>On-screen Show (4:3)</PresentationFormat>
  <Paragraphs>63</Paragraphs>
  <Slides>59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Thank You  For The Attention!</vt:lpstr>
    </vt:vector>
  </TitlesOfParts>
  <Company>AAA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angel</dc:creator>
  <cp:lastModifiedBy>Angel</cp:lastModifiedBy>
  <cp:revision>502</cp:revision>
  <dcterms:created xsi:type="dcterms:W3CDTF">2012-04-25T13:45:52Z</dcterms:created>
  <dcterms:modified xsi:type="dcterms:W3CDTF">2017-10-24T10:57:01Z</dcterms:modified>
</cp:coreProperties>
</file>